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 self - coming from comm and media studies</a:t>
            </a:r>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Two stories about seeing conjuring images</a:t>
            </a:r>
            <a:endParaRPr>
              <a:solidFill>
                <a:schemeClr val="dk1"/>
              </a:solidFill>
            </a:endParaRPr>
          </a:p>
          <a:p>
            <a:pPr indent="-298450" lvl="0" marL="914400" rtl="0" algn="l">
              <a:spcBef>
                <a:spcPts val="0"/>
              </a:spcBef>
              <a:spcAft>
                <a:spcPts val="0"/>
              </a:spcAft>
              <a:buClr>
                <a:schemeClr val="dk1"/>
              </a:buClr>
              <a:buSzPts val="1100"/>
              <a:buChar char="-"/>
            </a:pPr>
            <a:r>
              <a:rPr lang="en">
                <a:solidFill>
                  <a:schemeClr val="dk1"/>
                </a:solidFill>
              </a:rPr>
              <a:t>Sophia at Dinner</a:t>
            </a:r>
            <a:endParaRPr>
              <a:solidFill>
                <a:schemeClr val="dk1"/>
              </a:solidFill>
            </a:endParaRPr>
          </a:p>
          <a:p>
            <a:pPr indent="-298450" lvl="0" marL="914400" rtl="0" algn="l">
              <a:spcBef>
                <a:spcPts val="0"/>
              </a:spcBef>
              <a:spcAft>
                <a:spcPts val="0"/>
              </a:spcAft>
              <a:buClr>
                <a:schemeClr val="dk1"/>
              </a:buClr>
              <a:buSzPts val="1100"/>
              <a:buChar char="-"/>
            </a:pPr>
            <a:r>
              <a:rPr lang="en">
                <a:solidFill>
                  <a:schemeClr val="dk1"/>
                </a:solidFill>
              </a:rPr>
              <a:t>Grandma and grandpa trying to find prompts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impetus for this project are practices like these, which I call conjuring media–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Practices which engage images ad hoc or as readily accessible material to convey meaning in everyday social interactions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How have particular ways of mobilizing digital images in social practices developed over time in relation to developments to personal devices? What practices engage the significant mobility of contemporary digital images? To what effects for visual culture?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The purpose of my talk is to think about how social practices engage mobility afforded to digital images through everyday devices (predicated on infrastructures).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I hope to think about the presence of these visual objects in time and space as they are increasingly engaged in everyday social life to convey meaning.</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Through the interplay of iterations to consumer devices and social practice, the present moment is increasingly “open” to visual communication in new ways. It is this interplay, between technologies which materially uphold ways of interaction, and social practices, and the classic questions of technology and social change, which I hope to focus on today.</a:t>
            </a: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79aa47bc2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79aa47bc2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The overall trajectory of messages is to make images more mobile, to reduce friction at every point. Familiar appeals to seamlessness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We see how computer vision is being put to use to ease the process of organizing, combining, and retrieving images, reducing the distance there and back predicated on digital images fluid relationship to text and data.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What i mean by that is that what is called “the captioning task” or ascribing text descriptions to visual images, has been automated such that text, image, and data are all mutually invokated in the organization of the visual field.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Platform vision lets us think about these minute changes as the organization and making available of visual material in time and space. Quote.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When an image’s absence is felt, say during a face to face conversation, and then is made present to convey meaning in that interaction, we see what Ranciere called imageness.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If “images are used to think” (Buck-Morss et al. 124), that is, if they are one of many symbolic vehicles which act as “things thought with” (Carey 49), then images in our digital age are characterized by an ongoing oscillation between the mental (remembered) and material (rendered). Digital images have become means of expression, afforded by contemporary networks of media and communication technologies.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It is helpful to think about the techniques which would have gone into this 1960s art history lecturers collection and display of visual material vis a vis today. Our devices leave the option for a visual aid, a literal image to give you a picture of what is on my mind.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In the paper, I follow this path further, engaging Walter Benjamin to think about the temporality of the visual field. But for today, I’ll conclude by returning to consumption junction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7afc86598c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37afc86598c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overall trajectory of messages is to make images more mobile, more combinable (in terms of remix and collection), and more visible. Friction for the flows of visual content is reduced at every point. Except one – </a:t>
            </a:r>
            <a:r>
              <a:rPr b="1" lang="en">
                <a:solidFill>
                  <a:schemeClr val="dk1"/>
                </a:solidFill>
              </a:rPr>
              <a:t>go into hulu example.</a:t>
            </a:r>
            <a:r>
              <a:rPr lang="en">
                <a:solidFill>
                  <a:schemeClr val="dk1"/>
                </a:solidFill>
              </a:rPr>
              <a:t>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dk1"/>
                </a:solidFill>
              </a:rPr>
              <a:t>Here we are reminded how economic structures such as IP condition technical development. USER images must flow… Producer images are granted a different status.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dk1"/>
                </a:solidFill>
              </a:rPr>
              <a:t>Ive engaged STS in this project because im in the tricky territory of the relationship between technology and social change. You can lead a horse to water but you can’t make them drink. It is social practices, normative orientations to and uses of personal devices in everyday communication, which condition this.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 think we need to think through more robustly the dynamics between producers and consumers of technology given the near ubiquity of monitoring device use, and the mediating role of norms and conventions in this. The consequences, in terms of everyday social life, are not determined intentionally by either groups at the junction. Claude Fischer quote.</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While users certainly use devices agentically, they are not devices most users can control or understand. Literal and metaphorical black boxes.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computer vision opens new possibilities to surveil users through collections of images, and the possibility to CONTROL flows of images with new precision, the concentrated power to produce devices and platforms through everyday social life is accomplished, is troublesome.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Digital image mobility is economically generative:</a:t>
            </a:r>
            <a:endParaRPr/>
          </a:p>
          <a:p>
            <a:pPr indent="-298450" lvl="0" marL="457200" rtl="0" algn="l">
              <a:lnSpc>
                <a:spcPct val="115000"/>
              </a:lnSpc>
              <a:spcBef>
                <a:spcPts val="0"/>
              </a:spcBef>
              <a:spcAft>
                <a:spcPts val="0"/>
              </a:spcAft>
              <a:buSzPts val="1100"/>
              <a:buChar char="-"/>
            </a:pPr>
            <a:r>
              <a:rPr lang="en"/>
              <a:t>SMPs profit from infinite scrolling</a:t>
            </a:r>
            <a:endParaRPr/>
          </a:p>
          <a:p>
            <a:pPr indent="-298450" lvl="0" marL="457200" rtl="0" algn="l">
              <a:lnSpc>
                <a:spcPct val="115000"/>
              </a:lnSpc>
              <a:spcBef>
                <a:spcPts val="0"/>
              </a:spcBef>
              <a:spcAft>
                <a:spcPts val="0"/>
              </a:spcAft>
              <a:buSzPts val="1100"/>
              <a:buChar char="-"/>
            </a:pPr>
            <a:r>
              <a:rPr lang="en"/>
              <a:t>Apple of course would automate making photo collections because they SELL PHOTO STORAGE</a:t>
            </a:r>
            <a:endParaRPr/>
          </a:p>
          <a:p>
            <a:pPr indent="-298450" lvl="0" marL="457200" rtl="0" algn="l">
              <a:lnSpc>
                <a:spcPct val="115000"/>
              </a:lnSpc>
              <a:spcBef>
                <a:spcPts val="0"/>
              </a:spcBef>
              <a:spcAft>
                <a:spcPts val="0"/>
              </a:spcAft>
              <a:buSzPts val="1100"/>
              <a:buChar char="-"/>
            </a:pPr>
            <a:r>
              <a:rPr lang="en"/>
              <a:t>Those who profit from charging for access to mobile data networks stand to sell more data when images are exchanged (than text)</a:t>
            </a:r>
            <a:endParaRPr/>
          </a:p>
          <a:p>
            <a:pPr indent="0" lvl="0" marL="0" rtl="0" algn="l">
              <a:lnSpc>
                <a:spcPct val="115000"/>
              </a:lnSpc>
              <a:spcBef>
                <a:spcPts val="0"/>
              </a:spcBef>
              <a:spcAft>
                <a:spcPts val="0"/>
              </a:spcAft>
              <a:buNone/>
            </a:pPr>
            <a:r>
              <a:t/>
            </a:r>
            <a:endParaRPr b="1"/>
          </a:p>
          <a:p>
            <a:pPr indent="0" lvl="0" marL="0" rtl="0" algn="l">
              <a:lnSpc>
                <a:spcPct val="115000"/>
              </a:lnSpc>
              <a:spcBef>
                <a:spcPts val="0"/>
              </a:spcBef>
              <a:spcAft>
                <a:spcPts val="0"/>
              </a:spcAft>
              <a:buNone/>
            </a:pPr>
            <a:r>
              <a:rPr b="1" lang="en"/>
              <a:t>The mobility of digital images is predicated on their enclosure in systems which for select few companies to profit off of their exchange. Should the integration of images continue this integration with social life, this will become increasingly untenable.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solidFill>
                  <a:schemeClr val="dk1"/>
                </a:solidFill>
              </a:rPr>
              <a:t>It is oft repeated, particularly by our colleagues doing important decolonial work, that controlling a populace is controlling mobility of bodies, goods, and ideas. Is a here and now constantly populated with images of not-here, and not-now, desirable? For whom?</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Can this movement of digital images be made socially, communally, or economically generative for everyday people? How? For whom? Under what conditions?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3fd8f3f36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3fd8f3f36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dcf27e42ef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dcf27e42ef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Images as symbolic stock:</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Contemporary interlocutors are using audiovisual images to share their experiences–their subjectivity, their maps of meaning–with others, mobilizing media objects in everyday encounters in new ways. Audiovisual images as symbolic stock are akin to language;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 a status which is afforded to images by a truly global arrangement of technologies which renders an incomprehensibly large stock of images as searchable, linked, and readily producible and reproducible.</a:t>
            </a:r>
            <a:endParaRPr>
              <a:solidFill>
                <a:schemeClr val="dk1"/>
              </a:solidFill>
            </a:endParaRPr>
          </a:p>
          <a:p>
            <a:pPr indent="0" lvl="0" marL="0" rtl="0" algn="l">
              <a:spcBef>
                <a:spcPts val="0"/>
              </a:spcBef>
              <a:spcAft>
                <a:spcPts val="0"/>
              </a:spcAft>
              <a:buNone/>
            </a:pPr>
            <a:r>
              <a:rPr lang="en">
                <a:solidFill>
                  <a:schemeClr val="dk1"/>
                </a:solidFill>
              </a:rPr>
              <a:t>Mental and material</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audiovisual images as technologically afforded symbolic stock oscillate between the mental and material, decoded in the mind of an interlocutor, encoded and decoded again when surfaced on a little black screen, and off into the mind and maps of meaning of another interlocutor, where the circuit continues.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 am giving you a [mental] picture of something either with words or visual representaiton</a:t>
            </a:r>
            <a:endParaRPr>
              <a:solidFill>
                <a:schemeClr val="dk1"/>
              </a:solidFill>
            </a:endParaRPr>
          </a:p>
          <a:p>
            <a:pPr indent="0" lvl="0" marL="0" rtl="0" algn="l">
              <a:spcBef>
                <a:spcPts val="0"/>
              </a:spcBef>
              <a:spcAft>
                <a:spcPts val="0"/>
              </a:spcAft>
              <a:buNone/>
            </a:pPr>
            <a:r>
              <a:rPr lang="en">
                <a:solidFill>
                  <a:schemeClr val="dk1"/>
                </a:solidFill>
              </a:rPr>
              <a:t>Historical analogues: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There are many conceivable historical antecedents or analogies for the conjuring maneuver such as pulling a book from a shelf and pointing to its contents, searching for an image on a search engine and displaying it to an interlocutor in an office space, or displaying a painting on a projector slide in an art history class. SCOT’s emphasis on affordances and consumer devices reminds us that only recently have we entered a technological arrangement whereby mobile phones are technically capable of bringing innumerable audiovisual representations within arms reach, just beneath the surface of the smartphone screen, ready to manifest.</a:t>
            </a:r>
            <a:endParaRPr/>
          </a:p>
          <a:p>
            <a:pPr indent="0" lvl="0" marL="0" rtl="0" algn="l">
              <a:spcBef>
                <a:spcPts val="0"/>
              </a:spcBef>
              <a:spcAft>
                <a:spcPts val="0"/>
              </a:spcAft>
              <a:buNone/>
            </a:pPr>
            <a:r>
              <a:rPr lang="en"/>
              <a:t>Future research</a:t>
            </a:r>
            <a:endParaRPr/>
          </a:p>
          <a:p>
            <a:pPr indent="-298450" lvl="0" marL="457200" rtl="0" algn="l">
              <a:spcBef>
                <a:spcPts val="0"/>
              </a:spcBef>
              <a:spcAft>
                <a:spcPts val="0"/>
              </a:spcAft>
              <a:buSzPts val="1100"/>
              <a:buChar char="-"/>
            </a:pPr>
            <a:r>
              <a:rPr lang="en"/>
              <a:t>Research on the conjuring maneuver should thus focus on this newly afforded and negotiated function of audiovisual images. What things do people accomplish when they conjure? It should also prioritize the use of devices in micro-contexts, while enabling us to look through these instances to speak to macro-level changes to everyday social structure, raising theoretical concerns for cultural development and analysis. </a:t>
            </a:r>
            <a:endParaRPr/>
          </a:p>
          <a:p>
            <a:pPr indent="-298450" lvl="0" marL="457200" rtl="0" algn="l">
              <a:spcBef>
                <a:spcPts val="0"/>
              </a:spcBef>
              <a:spcAft>
                <a:spcPts val="0"/>
              </a:spcAft>
              <a:buSzPts val="1100"/>
              <a:buChar char="-"/>
            </a:pPr>
            <a:r>
              <a:rPr lang="en"/>
              <a:t>But something is missing… the political economy of these social uses of digital images. Digital images in the channels they are conjured from, are doing other things for data-extraction based models of capitalism</a:t>
            </a:r>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780bd2c7124541d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780bd2c7124541d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People use devices to surface images in everyday social interactions.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What other social practices might we think of which engage digital images similarly? (As something continuously available across contexts, made mobile through particular technological channels)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 refer to the various uses of digital images, actions conducted by individuals as well as processes designed by technology producers, as media practices: actions, behaviors, rituals, or routines which are oriented towards media objects, forms, structures, and technologies in ways which situate media as consequential in “ordering” other social practices (Couldry 115).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Three particular media practices are worth describing in detail and will serve as examples for subsequent theoretical discussion: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The first was conjuring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—infinite scrolling, relies on an organized, tagged, constantly changing stock of audiovisual materials on SMPs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—memes engage images from news broadcasts, video games, and renaissance art as sort of “ready made” visuals which are then disseminated through SMPs as NEW images. Not just making them but distributing them in many copies in particular ways</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These examples demonstrate media practices predicated on plentiful access to massive collections of organized images, increasingly ‘within reach’ in routine social life.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all these cases there is a sort of tact or taste </a:t>
            </a:r>
            <a:r>
              <a:rPr lang="en"/>
              <a:t>exercised</a:t>
            </a:r>
            <a:r>
              <a:rPr lang="en"/>
              <a:t> in collection or curation of </a:t>
            </a:r>
            <a:r>
              <a:rPr lang="en"/>
              <a:t>digital</a:t>
            </a:r>
            <a:r>
              <a:rPr lang="en"/>
              <a:t> images, as well as techniques and </a:t>
            </a:r>
            <a:r>
              <a:rPr lang="en"/>
              <a:t>competencies</a:t>
            </a:r>
            <a:r>
              <a:rPr lang="en"/>
              <a:t> to employ them.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Importantly there are normative conditions for these practices. We’ve all been shown too many baby pictures, or pictures which we’d rather not have seen. Or had someone try to show us a picture when we are focused on something else.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These are the practices I focus on in the paper but could just as easily been</a:t>
            </a:r>
            <a:endParaRPr/>
          </a:p>
          <a:p>
            <a:pPr indent="-298450" lvl="0" marL="457200" rtl="0" algn="l">
              <a:spcBef>
                <a:spcPts val="0"/>
              </a:spcBef>
              <a:spcAft>
                <a:spcPts val="0"/>
              </a:spcAft>
              <a:buSzPts val="1100"/>
              <a:buChar char="-"/>
            </a:pPr>
            <a:r>
              <a:rPr lang="en"/>
              <a:t>Photodumps</a:t>
            </a:r>
            <a:endParaRPr/>
          </a:p>
          <a:p>
            <a:pPr indent="-298450" lvl="0" marL="457200" rtl="0" algn="l">
              <a:spcBef>
                <a:spcPts val="0"/>
              </a:spcBef>
              <a:spcAft>
                <a:spcPts val="0"/>
              </a:spcAft>
              <a:buSzPts val="1100"/>
              <a:buChar char="-"/>
            </a:pPr>
            <a:r>
              <a:rPr lang="en"/>
              <a:t>Reaction pictures</a:t>
            </a:r>
            <a:endParaRPr/>
          </a:p>
          <a:p>
            <a:pPr indent="-298450" lvl="0" marL="457200" rtl="0" algn="l">
              <a:spcBef>
                <a:spcPts val="0"/>
              </a:spcBef>
              <a:spcAft>
                <a:spcPts val="0"/>
              </a:spcAft>
              <a:buSzPts val="1100"/>
              <a:buChar char="-"/>
            </a:pPr>
            <a:r>
              <a:rPr lang="en"/>
              <a:t>Screenshots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like to think about conjuring as a particularly illustrative practice to think about the mobility of digital images, as it shows how much visual material is “not here but could be” - and that is what got  me thinking more materially about the technologies which afford this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7961d04b69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37961d04b69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practices I devised a sort of two fold </a:t>
            </a:r>
            <a:r>
              <a:rPr lang="en"/>
              <a:t>theoretical</a:t>
            </a:r>
            <a:r>
              <a:rPr lang="en"/>
              <a:t> approach – intended to shed light on social practices which are predicated on increasing mobility of </a:t>
            </a:r>
            <a:r>
              <a:rPr lang="en"/>
              <a:t>digital</a:t>
            </a:r>
            <a:r>
              <a:rPr lang="en"/>
              <a:t> images across contexts without ascribing a </a:t>
            </a:r>
            <a:r>
              <a:rPr lang="en"/>
              <a:t>determinative</a:t>
            </a:r>
            <a:r>
              <a:rPr lang="en"/>
              <a:t> role to either the artifacts or actors.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just a piece of the project so most of this isn’t relevant here, but I do want to draw attention to…</a:t>
            </a:r>
            <a:r>
              <a:rPr lang="en"/>
              <a:t>Consumption junction is relevant to this talk…“the point at which the final consumers choose, employ, and experience a technology” (Fischer 17).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metaphor of consumption junction forefronts that the dynamics of technological development in capitalist societies reify “producers,” who develop and produce technological artifacts, and “consumers” who use them after acquiring them in the marketplace. The junction is a reminder that the status of “end user” of a device or technological system is socially and historically contingent and that capitalist economic contexts continue to shape how and what technologies are developed.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Consumption junction also forefronts that, while devices are designed for particular uses, the ultimate ways in which people engage a device or system are instances of creativity, appropriation, and resistance, as well as more passive adoption.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visual culture is less relevant to the rest of this talk, but i engage these thinkers to think about the mobility of the visual field more generally, and related sociocultural considerations.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Remaining with practices and technologies, I use Latour’s notion of immutable mobiles to understand the presence of digital visual materials in time and space.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780bd2c7124541d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780bd2c7124541d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Across all of these practices digital images seem to </a:t>
            </a:r>
            <a:r>
              <a:rPr lang="en"/>
              <a:t>enjoy a new status, of ‘not here but could be.’</a:t>
            </a:r>
            <a:endParaRPr/>
          </a:p>
          <a:p>
            <a:pPr indent="-298450" lvl="0" marL="457200" rtl="0" algn="l">
              <a:spcBef>
                <a:spcPts val="0"/>
              </a:spcBef>
              <a:spcAft>
                <a:spcPts val="0"/>
              </a:spcAft>
              <a:buSzPts val="1100"/>
              <a:buChar char="-"/>
            </a:pPr>
            <a:r>
              <a:rPr lang="en"/>
              <a:t>This status is contingent on time and space and social context, and my understanding is conditioned by practices covered in the literature but also observations from my everyday life in the united states. </a:t>
            </a:r>
            <a:endParaRPr/>
          </a:p>
          <a:p>
            <a:pPr indent="-298450" lvl="0" marL="457200" rtl="0" algn="l">
              <a:spcBef>
                <a:spcPts val="0"/>
              </a:spcBef>
              <a:spcAft>
                <a:spcPts val="0"/>
              </a:spcAft>
              <a:buSzPts val="1100"/>
              <a:buChar char="-"/>
            </a:pPr>
            <a:r>
              <a:rPr lang="en"/>
              <a:t>Digital images are not immutable mobiles insofar as they are unchanging or fixed, and similarly mobile and accessible for all people in all places. </a:t>
            </a:r>
            <a:endParaRPr/>
          </a:p>
          <a:p>
            <a:pPr indent="-298450" lvl="0" marL="457200" rtl="0" algn="l">
              <a:spcBef>
                <a:spcPts val="0"/>
              </a:spcBef>
              <a:spcAft>
                <a:spcPts val="0"/>
              </a:spcAft>
              <a:buSzPts val="1100"/>
              <a:buChar char="-"/>
            </a:pPr>
            <a:r>
              <a:rPr lang="en"/>
              <a:t>Indeed, thinking about when, where, and for whom digital images act as immutable mobiles we encounter many many times and places throughout the world where this status is not afforded to images. But as device makers feverishly pursue the next billion users, it stands to reason that this will be a status afforded to digital images for increasing numbers of people.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 Latour understood immutable mobiles </a:t>
            </a:r>
            <a:endParaRPr/>
          </a:p>
          <a:p>
            <a:pPr indent="-298450" lvl="0" marL="457200" rtl="0" algn="l">
              <a:lnSpc>
                <a:spcPct val="115000"/>
              </a:lnSpc>
              <a:spcBef>
                <a:spcPts val="0"/>
              </a:spcBef>
              <a:spcAft>
                <a:spcPts val="0"/>
              </a:spcAft>
              <a:buSzPts val="1100"/>
              <a:buChar char="-"/>
            </a:pPr>
            <a:r>
              <a:rPr lang="en">
                <a:solidFill>
                  <a:schemeClr val="dk1"/>
                </a:solidFill>
              </a:rPr>
              <a:t>“immutable mobiles,” of “[media] objects which have the properties of being mobile, but also *immutable, presentable, readable,* and *combinable</a:t>
            </a:r>
            <a:r>
              <a:rPr i="1" lang="en">
                <a:solidFill>
                  <a:schemeClr val="dk1"/>
                </a:solidFill>
              </a:rPr>
              <a:t>* </a:t>
            </a:r>
            <a:r>
              <a:rPr lang="en">
                <a:solidFill>
                  <a:schemeClr val="dk1"/>
                </a:solidFill>
              </a:rPr>
              <a:t>with one another” (7, italics original).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Latour conceived of immutable mobiles in mid-20th century scientific laboratories within a process of “going there” – as in spatially navigating elsewhere – and “com[ing] back” with “things… able to withstand the return trip” (7). the enterprising researcher must collect, combine, transport, and present charts, graphs, or other “mobile” objects, each step of the way making decisions about how to convey information.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What is important is this initial vision of immutable mobiles rests on the expertise of the scientist, who</a:t>
            </a:r>
            <a:r>
              <a:rPr b="1" lang="en">
                <a:solidFill>
                  <a:schemeClr val="dk1"/>
                </a:solidFill>
              </a:rPr>
              <a:t> constructs visualizations in accordance with both aesthetic and scientific conventions using particular technological means available to them (Burri &amp; Dumit 303). </a:t>
            </a:r>
            <a:endParaRPr>
              <a:solidFill>
                <a:schemeClr val="dk1"/>
              </a:solidFill>
            </a:endParaRPr>
          </a:p>
          <a:p>
            <a:pPr indent="0" lvl="0" marL="457200" rtl="0" algn="l">
              <a:lnSpc>
                <a:spcPct val="115000"/>
              </a:lnSpc>
              <a:spcBef>
                <a:spcPts val="0"/>
              </a:spcBef>
              <a:spcAft>
                <a:spcPts val="0"/>
              </a:spcAft>
              <a:buNone/>
            </a:pPr>
            <a:r>
              <a:t/>
            </a:r>
            <a:endParaRPr/>
          </a:p>
          <a:p>
            <a:pPr indent="0" lvl="0" marL="0" rtl="0" algn="l">
              <a:spcBef>
                <a:spcPts val="0"/>
              </a:spcBef>
              <a:spcAft>
                <a:spcPts val="0"/>
              </a:spcAft>
              <a:buNone/>
            </a:pPr>
            <a:r>
              <a:rPr lang="en"/>
              <a:t>How digital images in everyday life differ. </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In contrast, everyday digital images acting as immutable mobiles is predicated on one’s savviness as a *user</a:t>
            </a:r>
            <a:r>
              <a:rPr i="1" lang="en">
                <a:solidFill>
                  <a:schemeClr val="dk1"/>
                </a:solidFill>
              </a:rPr>
              <a:t>*</a:t>
            </a:r>
            <a:r>
              <a:rPr lang="en">
                <a:solidFill>
                  <a:schemeClr val="dk1"/>
                </a:solidFill>
              </a:rPr>
              <a:t>, that is, one’s competency navigating and manipulating various devices and interfaces effectively, often without disrupting the cadence of an interaction.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When a *specific</a:t>
            </a:r>
            <a:r>
              <a:rPr i="1" lang="en">
                <a:solidFill>
                  <a:schemeClr val="dk1"/>
                </a:solidFill>
              </a:rPr>
              <a:t>* </a:t>
            </a:r>
            <a:r>
              <a:rPr lang="en">
                <a:solidFill>
                  <a:schemeClr val="dk1"/>
                </a:solidFill>
              </a:rPr>
              <a:t>image is desired the interlocutor can engage their own technical ability to “go there” to a digital image, wherever it resides on an SMP, personal collection, or even an IM channel, and “come back” without breaking the flow of an interaction.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In place of scientific convention, we have normative uses of personal devices and images in communication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Smartphones in hand, contemporary interlocutors gain a similar ability to gather inscriptions–personal photographs, screenshots, memes, historical images, clips from film/television, maps, graphs, illustrations, artworks–and mobilize them in everyday interactions. These diverse cultural texts unified in the form of the digital image achieve the status of immutable mobiles, readily surfaceable on mobile screens, given contemporary arrangements of technologies and social practices and norms</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Key claims:</a:t>
            </a:r>
            <a:endParaRPr/>
          </a:p>
          <a:p>
            <a:pPr indent="-298450" lvl="0" marL="457200" rtl="0" algn="l">
              <a:spcBef>
                <a:spcPts val="0"/>
              </a:spcBef>
              <a:spcAft>
                <a:spcPts val="0"/>
              </a:spcAft>
              <a:buSzPts val="1100"/>
              <a:buChar char="-"/>
            </a:pPr>
            <a:r>
              <a:rPr lang="en"/>
              <a:t>Instantiated by changes to technology “around” digital images, conditioned social practices engage digital images</a:t>
            </a:r>
            <a:endParaRPr/>
          </a:p>
          <a:p>
            <a:pPr indent="-298450" lvl="0" marL="457200" rtl="0" algn="l">
              <a:spcBef>
                <a:spcPts val="0"/>
              </a:spcBef>
              <a:spcAft>
                <a:spcPts val="0"/>
              </a:spcAft>
              <a:buSzPts val="1100"/>
              <a:buChar char="-"/>
            </a:pPr>
            <a:r>
              <a:rPr lang="en"/>
              <a:t>In operationalizing images for digital platforms, (Platform seeing), the new mobilities of the visual are being engaged in social practice. </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None/>
            </a:pPr>
            <a:r>
              <a:rPr lang="en">
                <a:solidFill>
                  <a:schemeClr val="dk1"/>
                </a:solidFill>
              </a:rPr>
              <a:t>The way digital images have been made immutable mobiles depends on all of us being very good customers, paying phone bills, and keeping our devices up to date with the latest.</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 There is a lot more to unpack in terms of visual culture particularly in relation to the political economy of digital images, but I want to actually spend the rest of my time on an example of how images are made more organized, more readily accessible in the state of “not here but could be” through iterations to Apple’s i-Operating System smartphone interface.</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68bb7f523066ac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68bb7f523066ac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an </a:t>
            </a:r>
            <a:r>
              <a:rPr lang="en"/>
              <a:t>example of how digital images have been made immutable mobiles through software iterations and social practices according to the dynamics of consumption junction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Why study interfaces in general?</a:t>
            </a:r>
            <a:endParaRPr/>
          </a:p>
          <a:p>
            <a:pPr indent="-298450" lvl="0" marL="457200" rtl="0" algn="l">
              <a:spcBef>
                <a:spcPts val="0"/>
              </a:spcBef>
              <a:spcAft>
                <a:spcPts val="0"/>
              </a:spcAft>
              <a:buSzPts val="1100"/>
              <a:buChar char="-"/>
            </a:pPr>
            <a:r>
              <a:rPr lang="en"/>
              <a:t>Entrances into larger issues</a:t>
            </a:r>
            <a:endParaRPr/>
          </a:p>
          <a:p>
            <a:pPr indent="-298450" lvl="0" marL="457200" rtl="0" algn="l">
              <a:spcBef>
                <a:spcPts val="0"/>
              </a:spcBef>
              <a:spcAft>
                <a:spcPts val="0"/>
              </a:spcAft>
              <a:buSzPts val="1100"/>
              <a:buChar char="-"/>
            </a:pPr>
            <a:r>
              <a:rPr lang="en"/>
              <a:t>IMs </a:t>
            </a:r>
            <a:r>
              <a:rPr lang="en"/>
              <a:t>connect people to people</a:t>
            </a:r>
            <a:endParaRPr/>
          </a:p>
          <a:p>
            <a:pPr indent="-298450" lvl="0" marL="457200" rtl="0" algn="l">
              <a:spcBef>
                <a:spcPts val="0"/>
              </a:spcBef>
              <a:spcAft>
                <a:spcPts val="0"/>
              </a:spcAft>
              <a:buSzPts val="1100"/>
              <a:buChar char="-"/>
            </a:pPr>
            <a:r>
              <a:rPr lang="en"/>
              <a:t>At consumption junction, they encode assumptions about users</a:t>
            </a:r>
            <a:endParaRPr/>
          </a:p>
          <a:p>
            <a:pPr indent="-298450" lvl="0" marL="457200" rtl="0" algn="l">
              <a:spcBef>
                <a:spcPts val="0"/>
              </a:spcBef>
              <a:spcAft>
                <a:spcPts val="0"/>
              </a:spcAft>
              <a:buSzPts val="1100"/>
              <a:buChar char="-"/>
            </a:pPr>
            <a:r>
              <a:rPr lang="en"/>
              <a:t>They link users to larger systems (infrastructures)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Why study THIS interface</a:t>
            </a:r>
            <a:endParaRPr/>
          </a:p>
          <a:p>
            <a:pPr indent="-298450" lvl="0" marL="457200" rtl="0" algn="l">
              <a:spcBef>
                <a:spcPts val="0"/>
              </a:spcBef>
              <a:spcAft>
                <a:spcPts val="0"/>
              </a:spcAft>
              <a:buSzPts val="1100"/>
              <a:buChar char="-"/>
            </a:pPr>
            <a:r>
              <a:rPr lang="en"/>
              <a:t>In addition to being popular, Apple has this ritualistic process of demonstrating their software through events and visuals, which i used as data. </a:t>
            </a:r>
            <a:endParaRPr/>
          </a:p>
          <a:p>
            <a:pPr indent="-298450" lvl="0" marL="457200" rtl="0" algn="l">
              <a:spcBef>
                <a:spcPts val="0"/>
              </a:spcBef>
              <a:spcAft>
                <a:spcPts val="0"/>
              </a:spcAft>
              <a:buSzPts val="1100"/>
              <a:buChar char="-"/>
            </a:pPr>
            <a:r>
              <a:rPr lang="en"/>
              <a:t>Ive used messages for over a decade so have my personal orientation and understanding of this interface which conditions my analysis</a:t>
            </a:r>
            <a:endParaRPr/>
          </a:p>
          <a:p>
            <a:pPr indent="-298450" lvl="0" marL="457200" rtl="0" algn="l">
              <a:spcBef>
                <a:spcPts val="0"/>
              </a:spcBef>
              <a:spcAft>
                <a:spcPts val="0"/>
              </a:spcAft>
              <a:buSzPts val="1100"/>
              <a:buChar char="-"/>
            </a:pPr>
            <a:r>
              <a:rPr lang="en"/>
              <a:t>Within messages we see the technologies being </a:t>
            </a:r>
            <a:r>
              <a:rPr lang="en"/>
              <a:t>interated and networked to increase the mobility of digital images.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dk1"/>
                </a:solidFill>
              </a:rPr>
              <a:t>Central to these media practices. All are intentionally broad, non technical definitions. All are influencing the means by which digital images are “held” within arms reach. Others include Social Media Platforms and, “The Cloud” (offloading system memory but maintaining access), and of course, personal computers and tablets.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DF smartphone - could do laptops, tablets, etc., but the smartphone, in its mobility and increasing centrality to infrastructures of transportation and commerce, acts as mobile terminus for writing and imaging– that is, for inscription, as a container which allows users to “Carry” digital images as immutable mobiles, to retrieve them and make them visible across contexts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DF computer vision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Taking cues from James Dobson computer vision to refer to the mechanisms which transform digital images into computer interpretable information, and the operations predicated on this transformation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DF digital image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broad notion of digital images as visual materials engaged through technologies predicated on digital computation. This includes still images as well as video, and captures all predominant visual file formats including JPEG, HEIC, PNG, GIF, PDF, and more.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7961d04b6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7961d04b6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Tap back, stickers, and </a:t>
            </a:r>
            <a:r>
              <a:rPr lang="en"/>
              <a:t>emoji</a:t>
            </a:r>
            <a:r>
              <a:rPr lang="en"/>
              <a:t> all merge to form flexible uses of visual contents.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From tap back and emoji to an intermodal interface through and through.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Along the way, we can exchange text for emoji (instead of scrolling through </a:t>
            </a:r>
            <a:r>
              <a:rPr lang="en"/>
              <a:t>categorically</a:t>
            </a:r>
            <a:r>
              <a:rPr lang="en"/>
              <a:t> sorted emoji)</a:t>
            </a:r>
            <a:endParaRPr/>
          </a:p>
          <a:p>
            <a:pPr indent="-298450" lvl="0" marL="457200" rtl="0" algn="l">
              <a:spcBef>
                <a:spcPts val="0"/>
              </a:spcBef>
              <a:spcAft>
                <a:spcPts val="0"/>
              </a:spcAft>
              <a:buSzPts val="1100"/>
              <a:buChar char="-"/>
            </a:pPr>
            <a:r>
              <a:rPr lang="en"/>
              <a:t>We can MAKE stickers</a:t>
            </a:r>
            <a:endParaRPr/>
          </a:p>
          <a:p>
            <a:pPr indent="-298450" lvl="0" marL="457200" rtl="0" algn="l">
              <a:spcBef>
                <a:spcPts val="0"/>
              </a:spcBef>
              <a:spcAft>
                <a:spcPts val="0"/>
              </a:spcAft>
              <a:buSzPts val="1100"/>
              <a:buChar char="-"/>
            </a:pPr>
            <a:r>
              <a:rPr lang="en"/>
              <a:t>We can always COPY/PASTE from google. </a:t>
            </a:r>
            <a:endParaRPr/>
          </a:p>
          <a:p>
            <a:pPr indent="-298450" lvl="0" marL="457200" rtl="0" algn="l">
              <a:spcBef>
                <a:spcPts val="0"/>
              </a:spcBef>
              <a:spcAft>
                <a:spcPts val="0"/>
              </a:spcAft>
              <a:buSzPts val="1100"/>
              <a:buChar char="-"/>
            </a:pPr>
            <a:r>
              <a:rPr lang="en"/>
              <a:t>But where we can paste, how, and with what edits how quickly, is new</a:t>
            </a:r>
            <a:endParaRPr/>
          </a:p>
          <a:p>
            <a:pPr indent="0" lvl="0" marL="0" rtl="0" algn="l">
              <a:spcBef>
                <a:spcPts val="0"/>
              </a:spcBef>
              <a:spcAft>
                <a:spcPts val="0"/>
              </a:spcAft>
              <a:buNone/>
            </a:pPr>
            <a:r>
              <a:rPr lang="en"/>
              <a:t>Tap back, stickers, emoji are all interchangeable, and incorporated into the “keyboard”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Ending with AI is telling. </a:t>
            </a:r>
            <a:r>
              <a:rPr lang="en">
                <a:solidFill>
                  <a:schemeClr val="dk1"/>
                </a:solidFill>
              </a:rPr>
              <a:t>With gen AI, which is predicated on comp viz techniques, we create visuals ad hoc, not just engage them as readymade.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79aa47bc2e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379aa47bc2e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Outside messages, we see how images are increasingly organized, collected, and exchanged automatically.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first, this is based on metadata. Location the image was taken.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Then facial recognition (just a year or two after they switched from fingerprint to facial recognition features in hardware)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Then object recognition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7afc86598c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7afc86598c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based on computer vision and automated process more generally </a:t>
            </a:r>
            <a:r>
              <a:rPr lang="en">
                <a:solidFill>
                  <a:schemeClr val="dk1"/>
                </a:solidFill>
              </a:rPr>
              <a:t>computer vision applies to</a:t>
            </a:r>
            <a:r>
              <a:rPr lang="en">
                <a:solidFill>
                  <a:schemeClr val="dk1"/>
                </a:solidFill>
              </a:rPr>
              <a:t> reducing the distance there and back predicated on digital images fluid relationship to text and data. What is called “the captioning task” or ascribing text descriptions to visual images is automated.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7afc86598c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7afc86598c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Digital</a:t>
            </a:r>
            <a:r>
              <a:rPr lang="en">
                <a:solidFill>
                  <a:schemeClr val="dk1"/>
                </a:solidFill>
              </a:rPr>
              <a:t> images have been “opened” to platforms in new ways, thus enabling the design of additional </a:t>
            </a:r>
            <a:r>
              <a:rPr lang="en">
                <a:solidFill>
                  <a:schemeClr val="dk1"/>
                </a:solidFill>
              </a:rPr>
              <a:t>features which are currently being modelled to users.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All images within computer vision are subject to the existence of other images,” (Dobson 58)</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image" Target="../media/image3.png"/><Relationship Id="rId5" Type="http://schemas.openxmlformats.org/officeDocument/2006/relationships/image" Target="../media/image2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17.png"/><Relationship Id="rId7" Type="http://schemas.openxmlformats.org/officeDocument/2006/relationships/image" Target="../media/image2.png"/><Relationship Id="rId8"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11.png"/><Relationship Id="rId5"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2.png"/><Relationship Id="rId4" Type="http://schemas.openxmlformats.org/officeDocument/2006/relationships/image" Target="../media/image13.png"/><Relationship Id="rId5"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4.png"/><Relationship Id="rId4" Type="http://schemas.openxmlformats.org/officeDocument/2006/relationships/image" Target="../media/image23.png"/><Relationship Id="rId5" Type="http://schemas.openxmlformats.org/officeDocument/2006/relationships/image" Target="../media/image21.png"/><Relationship Id="rId6"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301725"/>
            <a:ext cx="4967100" cy="2814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4380"/>
              <a:t>Digital Images as Immutable Mobiles</a:t>
            </a:r>
            <a:endParaRPr sz="4380"/>
          </a:p>
        </p:txBody>
      </p:sp>
      <p:sp>
        <p:nvSpPr>
          <p:cNvPr id="55" name="Google Shape;55;p13"/>
          <p:cNvSpPr txBox="1"/>
          <p:nvPr>
            <p:ph idx="1" type="subTitle"/>
          </p:nvPr>
        </p:nvSpPr>
        <p:spPr>
          <a:xfrm>
            <a:off x="311700" y="3163713"/>
            <a:ext cx="4967100" cy="14430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b="1" lang="en" sz="1900">
                <a:solidFill>
                  <a:schemeClr val="dk1"/>
                </a:solidFill>
              </a:rPr>
              <a:t>Grant Lattanzi, MA</a:t>
            </a:r>
            <a:endParaRPr b="1" sz="1900">
              <a:solidFill>
                <a:schemeClr val="dk1"/>
              </a:solidFill>
            </a:endParaRPr>
          </a:p>
          <a:p>
            <a:pPr indent="0" lvl="0" marL="0" rtl="0" algn="l">
              <a:spcBef>
                <a:spcPts val="0"/>
              </a:spcBef>
              <a:spcAft>
                <a:spcPts val="0"/>
              </a:spcAft>
              <a:buNone/>
            </a:pPr>
            <a:r>
              <a:rPr lang="en" sz="1614">
                <a:solidFill>
                  <a:schemeClr val="dk1"/>
                </a:solidFill>
              </a:rPr>
              <a:t>Doctoral Student - Rutgers University New Brunswick, Department of Journalism and Media Studies</a:t>
            </a:r>
            <a:endParaRPr sz="1614">
              <a:solidFill>
                <a:schemeClr val="dk1"/>
              </a:solidFill>
            </a:endParaRPr>
          </a:p>
          <a:p>
            <a:pPr indent="0" lvl="0" marL="0" rtl="0" algn="l">
              <a:spcBef>
                <a:spcPts val="0"/>
              </a:spcBef>
              <a:spcAft>
                <a:spcPts val="0"/>
              </a:spcAft>
              <a:buNone/>
            </a:pPr>
            <a:r>
              <a:t/>
            </a:r>
            <a:endParaRPr sz="1900">
              <a:solidFill>
                <a:schemeClr val="dk1"/>
              </a:solidFill>
            </a:endParaRPr>
          </a:p>
          <a:p>
            <a:pPr indent="0" lvl="0" marL="0" rtl="0" algn="l">
              <a:spcBef>
                <a:spcPts val="0"/>
              </a:spcBef>
              <a:spcAft>
                <a:spcPts val="0"/>
              </a:spcAft>
              <a:buNone/>
            </a:pPr>
            <a:r>
              <a:rPr b="1" lang="en" sz="1900">
                <a:solidFill>
                  <a:schemeClr val="dk1"/>
                </a:solidFill>
              </a:rPr>
              <a:t>Society for the Social Study of Science 2025 Meeting</a:t>
            </a:r>
            <a:endParaRPr b="1" sz="1900">
              <a:solidFill>
                <a:schemeClr val="dk1"/>
              </a:solidFill>
            </a:endParaRPr>
          </a:p>
          <a:p>
            <a:pPr indent="0" lvl="0" marL="0" rtl="0" algn="l">
              <a:spcBef>
                <a:spcPts val="0"/>
              </a:spcBef>
              <a:spcAft>
                <a:spcPts val="0"/>
              </a:spcAft>
              <a:buNone/>
            </a:pPr>
            <a:r>
              <a:rPr lang="en" sz="1614">
                <a:solidFill>
                  <a:schemeClr val="dk1"/>
                </a:solidFill>
              </a:rPr>
              <a:t>Communication and Digital, Social, and Personal Media</a:t>
            </a:r>
            <a:endParaRPr sz="1614">
              <a:solidFill>
                <a:schemeClr val="dk1"/>
              </a:solidFill>
            </a:endParaRPr>
          </a:p>
          <a:p>
            <a:pPr indent="0" lvl="0" marL="0" rtl="0" algn="ctr">
              <a:spcBef>
                <a:spcPts val="0"/>
              </a:spcBef>
              <a:spcAft>
                <a:spcPts val="0"/>
              </a:spcAft>
              <a:buNone/>
            </a:pPr>
            <a:r>
              <a:t/>
            </a:r>
            <a:endParaRPr/>
          </a:p>
        </p:txBody>
      </p:sp>
      <p:pic>
        <p:nvPicPr>
          <p:cNvPr id="56" name="Google Shape;56;p13"/>
          <p:cNvPicPr preferRelativeResize="0"/>
          <p:nvPr/>
        </p:nvPicPr>
        <p:blipFill rotWithShape="1">
          <a:blip r:embed="rId3">
            <a:alphaModFix/>
          </a:blip>
          <a:srcRect b="0" l="0" r="8991" t="0"/>
          <a:stretch/>
        </p:blipFill>
        <p:spPr>
          <a:xfrm>
            <a:off x="5631926" y="0"/>
            <a:ext cx="3512074" cy="5143501"/>
          </a:xfrm>
          <a:prstGeom prst="rect">
            <a:avLst/>
          </a:prstGeom>
          <a:noFill/>
          <a:ln>
            <a:noFill/>
          </a:ln>
        </p:spPr>
      </p:pic>
      <p:pic>
        <p:nvPicPr>
          <p:cNvPr id="57" name="Google Shape;57;p13"/>
          <p:cNvPicPr preferRelativeResize="0"/>
          <p:nvPr/>
        </p:nvPicPr>
        <p:blipFill>
          <a:blip r:embed="rId4">
            <a:alphaModFix/>
          </a:blip>
          <a:stretch>
            <a:fillRect/>
          </a:stretch>
        </p:blipFill>
        <p:spPr>
          <a:xfrm>
            <a:off x="385800" y="4346900"/>
            <a:ext cx="1363324" cy="339475"/>
          </a:xfrm>
          <a:prstGeom prst="rect">
            <a:avLst/>
          </a:prstGeom>
          <a:noFill/>
          <a:ln>
            <a:noFill/>
          </a:ln>
        </p:spPr>
      </p:pic>
      <p:pic>
        <p:nvPicPr>
          <p:cNvPr id="58" name="Google Shape;58;p13"/>
          <p:cNvPicPr preferRelativeResize="0"/>
          <p:nvPr/>
        </p:nvPicPr>
        <p:blipFill rotWithShape="1">
          <a:blip r:embed="rId5">
            <a:alphaModFix/>
          </a:blip>
          <a:srcRect b="0" l="18394" r="18394" t="0"/>
          <a:stretch/>
        </p:blipFill>
        <p:spPr>
          <a:xfrm>
            <a:off x="1913450" y="4261450"/>
            <a:ext cx="1032568" cy="51037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Trajectory</a:t>
            </a:r>
            <a:endParaRPr/>
          </a:p>
        </p:txBody>
      </p:sp>
      <p:sp>
        <p:nvSpPr>
          <p:cNvPr id="146" name="Google Shape;146;p22"/>
          <p:cNvSpPr txBox="1"/>
          <p:nvPr>
            <p:ph idx="1" type="body"/>
          </p:nvPr>
        </p:nvSpPr>
        <p:spPr>
          <a:xfrm>
            <a:off x="311700" y="1152475"/>
            <a:ext cx="4036800" cy="38685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en"/>
              <a:t>‘Messages’ </a:t>
            </a:r>
            <a:r>
              <a:rPr lang="en"/>
              <a:t>over time afford more visual elements to IMing, making the journey ‘there and back’ </a:t>
            </a:r>
            <a:r>
              <a:rPr b="1" lang="en"/>
              <a:t>seamless</a:t>
            </a:r>
            <a:endParaRPr b="1"/>
          </a:p>
          <a:p>
            <a:pPr indent="0" lvl="0" marL="0" rtl="0" algn="l">
              <a:spcBef>
                <a:spcPts val="1200"/>
              </a:spcBef>
              <a:spcAft>
                <a:spcPts val="0"/>
              </a:spcAft>
              <a:buNone/>
            </a:pPr>
            <a:r>
              <a:rPr lang="en"/>
              <a:t>Increasing use of text to ‘search’ for/through visual material and automated organization of image collections (CV applications)		--Fluid relationship between image, data, and text</a:t>
            </a:r>
            <a:endParaRPr/>
          </a:p>
          <a:p>
            <a:pPr indent="0" lvl="0" marL="0" rtl="0" algn="l">
              <a:spcBef>
                <a:spcPts val="1200"/>
              </a:spcBef>
              <a:spcAft>
                <a:spcPts val="0"/>
              </a:spcAft>
              <a:buNone/>
            </a:pPr>
            <a:r>
              <a:rPr lang="en"/>
              <a:t>In practice, we see </a:t>
            </a:r>
            <a:r>
              <a:rPr b="1" lang="en"/>
              <a:t>“the tighter integration of images, techniques, and devices that organize visual culture </a:t>
            </a:r>
            <a:r>
              <a:rPr b="1" i="1" lang="en"/>
              <a:t>in the present</a:t>
            </a:r>
            <a:r>
              <a:rPr b="1" lang="en"/>
              <a:t>”</a:t>
            </a:r>
            <a:r>
              <a:rPr lang="en"/>
              <a:t> (Dobson, 2023, p. 50, italics mine) </a:t>
            </a:r>
            <a:endParaRPr/>
          </a:p>
          <a:p>
            <a:pPr indent="0" lvl="0" marL="0" rtl="0" algn="l">
              <a:spcBef>
                <a:spcPts val="1200"/>
              </a:spcBef>
              <a:spcAft>
                <a:spcPts val="1200"/>
              </a:spcAft>
              <a:buNone/>
            </a:pPr>
            <a:r>
              <a:rPr lang="en"/>
              <a:t>Ranciere’s ‘image-ness’: “new regime of relations… between the sayable and the visible” (2008, p. 6) </a:t>
            </a:r>
            <a:endParaRPr/>
          </a:p>
        </p:txBody>
      </p:sp>
      <p:pic>
        <p:nvPicPr>
          <p:cNvPr id="147" name="Google Shape;147;p22" title="8037417994_abc3e7ff7e_c.jpg"/>
          <p:cNvPicPr preferRelativeResize="0"/>
          <p:nvPr/>
        </p:nvPicPr>
        <p:blipFill>
          <a:blip r:embed="rId3">
            <a:alphaModFix/>
          </a:blip>
          <a:stretch>
            <a:fillRect/>
          </a:stretch>
        </p:blipFill>
        <p:spPr>
          <a:xfrm>
            <a:off x="4572000" y="1270375"/>
            <a:ext cx="4429226" cy="3036795"/>
          </a:xfrm>
          <a:prstGeom prst="rect">
            <a:avLst/>
          </a:prstGeom>
          <a:noFill/>
          <a:ln>
            <a:noFill/>
          </a:ln>
        </p:spPr>
      </p:pic>
      <p:sp>
        <p:nvSpPr>
          <p:cNvPr id="148" name="Google Shape;148;p22"/>
          <p:cNvSpPr txBox="1"/>
          <p:nvPr/>
        </p:nvSpPr>
        <p:spPr>
          <a:xfrm>
            <a:off x="4572000" y="4307169"/>
            <a:ext cx="4268700" cy="4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rPr>
              <a:t>Art history lecture using a slide projection of images, The University of Iowa, 1960s</a:t>
            </a:r>
            <a:endParaRPr sz="700">
              <a:solidFill>
                <a:schemeClr val="dk2"/>
              </a:solidFill>
            </a:endParaRPr>
          </a:p>
          <a:p>
            <a:pPr indent="0" lvl="0" marL="0" rtl="0" algn="l">
              <a:spcBef>
                <a:spcPts val="0"/>
              </a:spcBef>
              <a:spcAft>
                <a:spcPts val="0"/>
              </a:spcAft>
              <a:buNone/>
            </a:pPr>
            <a:r>
              <a:rPr lang="en" sz="700">
                <a:solidFill>
                  <a:schemeClr val="dk2"/>
                </a:solidFill>
              </a:rPr>
              <a:t>Creator: Kent, Frederick W. (Frederick Wallace), 1894-1984</a:t>
            </a:r>
            <a:endParaRPr sz="7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Return to Consumption Junction</a:t>
            </a:r>
            <a:endParaRPr/>
          </a:p>
        </p:txBody>
      </p:sp>
      <p:sp>
        <p:nvSpPr>
          <p:cNvPr id="154" name="Google Shape;154;p23"/>
          <p:cNvSpPr txBox="1"/>
          <p:nvPr>
            <p:ph idx="1" type="body"/>
          </p:nvPr>
        </p:nvSpPr>
        <p:spPr>
          <a:xfrm>
            <a:off x="311700" y="1152475"/>
            <a:ext cx="5055300" cy="3729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Images must flow… except for IP…</a:t>
            </a:r>
            <a:endParaRPr/>
          </a:p>
          <a:p>
            <a:pPr indent="0" lvl="0" marL="0" rtl="0" algn="l">
              <a:spcBef>
                <a:spcPts val="1200"/>
              </a:spcBef>
              <a:spcAft>
                <a:spcPts val="0"/>
              </a:spcAft>
              <a:buNone/>
            </a:pPr>
            <a:r>
              <a:rPr lang="en"/>
              <a:t>Distributing communicative agency through artifacts which surveil and which are iterated without formal input from users</a:t>
            </a:r>
            <a:endParaRPr/>
          </a:p>
          <a:p>
            <a:pPr indent="0" lvl="0" marL="0" rtl="0" algn="l">
              <a:spcBef>
                <a:spcPts val="1200"/>
              </a:spcBef>
              <a:spcAft>
                <a:spcPts val="0"/>
              </a:spcAft>
              <a:buNone/>
            </a:pPr>
            <a:r>
              <a:rPr lang="en"/>
              <a:t>Not a causal relation between technological changes and social practice</a:t>
            </a:r>
            <a:endParaRPr/>
          </a:p>
          <a:p>
            <a:pPr indent="0" lvl="0" marL="0" rtl="0" algn="l">
              <a:spcBef>
                <a:spcPts val="1200"/>
              </a:spcBef>
              <a:spcAft>
                <a:spcPts val="1200"/>
              </a:spcAft>
              <a:buNone/>
            </a:pPr>
            <a:r>
              <a:rPr lang="en"/>
              <a:t>Moving digital images are economically generative. </a:t>
            </a:r>
            <a:endParaRPr/>
          </a:p>
        </p:txBody>
      </p:sp>
      <p:sp>
        <p:nvSpPr>
          <p:cNvPr id="155" name="Google Shape;155;p23"/>
          <p:cNvSpPr/>
          <p:nvPr/>
        </p:nvSpPr>
        <p:spPr>
          <a:xfrm>
            <a:off x="5738725" y="0"/>
            <a:ext cx="4093200" cy="5143500"/>
          </a:xfrm>
          <a:prstGeom prst="roundRect">
            <a:avLst>
              <a:gd fmla="val 16667" name="adj"/>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6" name="Google Shape;156;p23"/>
          <p:cNvSpPr txBox="1"/>
          <p:nvPr/>
        </p:nvSpPr>
        <p:spPr>
          <a:xfrm>
            <a:off x="6126800" y="241425"/>
            <a:ext cx="3369000" cy="478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800">
                <a:solidFill>
                  <a:schemeClr val="lt1"/>
                </a:solidFill>
              </a:rPr>
              <a:t>“People turn new devices to various purposes, even ones that the producers could hardly have foreseen or desired. As much as people adapt their lives to the changed  circumstances created by a new technology, they also adapt that technology to their lives. The telephone did not radically alter American ways of life; rather, Americans used it to </a:t>
            </a:r>
            <a:r>
              <a:rPr b="1" i="1" lang="en" sz="1800">
                <a:solidFill>
                  <a:schemeClr val="lt1"/>
                </a:solidFill>
              </a:rPr>
              <a:t>more vigorously pursue their characteristic ways of life.</a:t>
            </a:r>
            <a:r>
              <a:rPr i="1" lang="en" sz="1800">
                <a:solidFill>
                  <a:schemeClr val="lt1"/>
                </a:solidFill>
              </a:rPr>
              <a:t>”</a:t>
            </a:r>
            <a:r>
              <a:rPr lang="en" sz="1800">
                <a:solidFill>
                  <a:schemeClr val="lt1"/>
                </a:solidFill>
              </a:rPr>
              <a:t> (Fischer, 1992, p. 5)</a:t>
            </a:r>
            <a:endParaRPr sz="180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4"/>
          <p:cNvSpPr txBox="1"/>
          <p:nvPr>
            <p:ph type="title"/>
          </p:nvPr>
        </p:nvSpPr>
        <p:spPr>
          <a:xfrm>
            <a:off x="311700" y="69800"/>
            <a:ext cx="3967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References</a:t>
            </a:r>
            <a:endParaRPr/>
          </a:p>
          <a:p>
            <a:pPr indent="0" lvl="0" marL="0" rtl="0" algn="l">
              <a:spcBef>
                <a:spcPts val="0"/>
              </a:spcBef>
              <a:spcAft>
                <a:spcPts val="0"/>
              </a:spcAft>
              <a:buNone/>
            </a:pPr>
            <a:r>
              <a:t/>
            </a:r>
            <a:endParaRPr/>
          </a:p>
        </p:txBody>
      </p:sp>
      <p:sp>
        <p:nvSpPr>
          <p:cNvPr id="162" name="Google Shape;162;p24"/>
          <p:cNvSpPr txBox="1"/>
          <p:nvPr>
            <p:ph idx="1" type="body"/>
          </p:nvPr>
        </p:nvSpPr>
        <p:spPr>
          <a:xfrm>
            <a:off x="4572000" y="551000"/>
            <a:ext cx="3897900" cy="4683900"/>
          </a:xfrm>
          <a:prstGeom prst="rect">
            <a:avLst/>
          </a:prstGeom>
        </p:spPr>
        <p:txBody>
          <a:bodyPr anchorCtr="0" anchor="t" bIns="91425" lIns="91425" spcFirstLastPara="1" rIns="91425" wrap="square" tIns="91425">
            <a:normAutofit fontScale="47500"/>
          </a:bodyPr>
          <a:lstStyle/>
          <a:p>
            <a:pPr indent="0" lvl="0" marL="0" rtl="0" algn="l">
              <a:spcBef>
                <a:spcPts val="0"/>
              </a:spcBef>
              <a:spcAft>
                <a:spcPts val="0"/>
              </a:spcAft>
              <a:buClr>
                <a:schemeClr val="dk1"/>
              </a:buClr>
              <a:buSzPct val="61111"/>
              <a:buFont typeface="Arial"/>
              <a:buNone/>
            </a:pPr>
            <a:r>
              <a:rPr lang="en"/>
              <a:t>Latour, B. (1986). Visualization and cognition: Thinking with eyes and hands. </a:t>
            </a:r>
            <a:r>
              <a:rPr i="1" lang="en"/>
              <a:t>Knowledge and society: Studies in the sociology of culture past and present, 6</a:t>
            </a:r>
            <a:r>
              <a:rPr lang="en"/>
              <a:t>(1), 1-40.</a:t>
            </a:r>
            <a:endParaRPr/>
          </a:p>
          <a:p>
            <a:pPr indent="0" lvl="0" marL="0" rtl="0" algn="l">
              <a:spcBef>
                <a:spcPts val="1200"/>
              </a:spcBef>
              <a:spcAft>
                <a:spcPts val="0"/>
              </a:spcAft>
              <a:buNone/>
            </a:pPr>
            <a:r>
              <a:rPr lang="en"/>
              <a:t>Manovich, L. (2013). </a:t>
            </a:r>
            <a:r>
              <a:rPr i="1" lang="en"/>
              <a:t>Software Takes Command</a:t>
            </a:r>
            <a:r>
              <a:rPr lang="en"/>
              <a:t>. Bloomsbury Academic. </a:t>
            </a:r>
            <a:endParaRPr/>
          </a:p>
          <a:p>
            <a:pPr indent="0" lvl="0" marL="0" rtl="0" algn="l">
              <a:spcBef>
                <a:spcPts val="1200"/>
              </a:spcBef>
              <a:spcAft>
                <a:spcPts val="0"/>
              </a:spcAft>
              <a:buNone/>
            </a:pPr>
            <a:r>
              <a:rPr lang="en"/>
              <a:t>MacKenzie, A., &amp; Munster, A. (2019). Platform Seeing: Image Ensembles and Their Invisualities. </a:t>
            </a:r>
            <a:r>
              <a:rPr i="1" lang="en"/>
              <a:t>Theory, Culture &amp; Society, 36</a:t>
            </a:r>
            <a:r>
              <a:rPr lang="en"/>
              <a:t>(5), 3–22. https://doi.org/10.1177/0263276419847508</a:t>
            </a:r>
            <a:endParaRPr/>
          </a:p>
          <a:p>
            <a:pPr indent="0" lvl="0" marL="0" rtl="0" algn="l">
              <a:spcBef>
                <a:spcPts val="1200"/>
              </a:spcBef>
              <a:spcAft>
                <a:spcPts val="0"/>
              </a:spcAft>
              <a:buNone/>
            </a:pPr>
            <a:r>
              <a:rPr lang="en"/>
              <a:t>Marek, J. (2023). The impatient gaze: On the phenomenon of scrolling in the age of boredom. </a:t>
            </a:r>
            <a:r>
              <a:rPr i="1" lang="en"/>
              <a:t>Semiotica, 2023</a:t>
            </a:r>
            <a:r>
              <a:rPr lang="en"/>
              <a:t>(254), 107–135. </a:t>
            </a:r>
            <a:endParaRPr/>
          </a:p>
          <a:p>
            <a:pPr indent="0" lvl="0" marL="0" rtl="0" algn="l">
              <a:spcBef>
                <a:spcPts val="1200"/>
              </a:spcBef>
              <a:spcAft>
                <a:spcPts val="0"/>
              </a:spcAft>
              <a:buNone/>
            </a:pPr>
            <a:r>
              <a:rPr lang="en"/>
              <a:t>Ranciere, J. (2008). The Future of the Image. Verso Books.</a:t>
            </a:r>
            <a:endParaRPr/>
          </a:p>
          <a:p>
            <a:pPr indent="0" lvl="0" marL="0" rtl="0" algn="l">
              <a:spcBef>
                <a:spcPts val="1200"/>
              </a:spcBef>
              <a:spcAft>
                <a:spcPts val="0"/>
              </a:spcAft>
              <a:buNone/>
            </a:pPr>
            <a:r>
              <a:rPr lang="en"/>
              <a:t>Rixen, J. O., Meinhardt, L.-M., Glöckler, M., Ziegenbein, M.-L., Schlothauer, A., Colley, M., Rukzio, E., &amp; Gugenheimer, J. (2023). The Loop and Reasons to Break It: Investigating Infinite Scrolling Behaviour in S</a:t>
            </a:r>
            <a:r>
              <a:rPr i="1" lang="en"/>
              <a:t>ocial Media Applications and Reasons to Stop. Proc. ACM Hum.-Comput. Interact., 7</a:t>
            </a:r>
            <a:r>
              <a:rPr lang="en"/>
              <a:t>(MHCI), 228:1-228:22. </a:t>
            </a:r>
            <a:endParaRPr/>
          </a:p>
          <a:p>
            <a:pPr indent="0" lvl="0" marL="0" rtl="0" algn="l">
              <a:spcBef>
                <a:spcPts val="1200"/>
              </a:spcBef>
              <a:spcAft>
                <a:spcPts val="0"/>
              </a:spcAft>
              <a:buNone/>
            </a:pPr>
            <a:r>
              <a:rPr lang="en"/>
              <a:t>Shifman, L. (2014). </a:t>
            </a:r>
            <a:r>
              <a:rPr i="1" lang="en"/>
              <a:t>Memes in Digital Culture. MIT Press</a:t>
            </a:r>
            <a:r>
              <a:rPr lang="en"/>
              <a:t>.</a:t>
            </a:r>
            <a:endParaRPr/>
          </a:p>
          <a:p>
            <a:pPr indent="0" lvl="0" marL="0" rtl="0" algn="l">
              <a:spcBef>
                <a:spcPts val="1200"/>
              </a:spcBef>
              <a:spcAft>
                <a:spcPts val="0"/>
              </a:spcAft>
              <a:buNone/>
            </a:pPr>
            <a:r>
              <a:rPr lang="en"/>
              <a:t>Suchman, L. (2017). Agencies in Technology Design: Feminist Reconfigurations*. In </a:t>
            </a:r>
            <a:r>
              <a:rPr i="1" lang="en"/>
              <a:t>Machine Ethics and Robot Ethics. </a:t>
            </a:r>
            <a:r>
              <a:rPr lang="en"/>
              <a:t>Routledge.</a:t>
            </a:r>
            <a:endParaRPr/>
          </a:p>
          <a:p>
            <a:pPr indent="0" lvl="0" marL="0" rtl="0" algn="l">
              <a:spcBef>
                <a:spcPts val="1200"/>
              </a:spcBef>
              <a:spcAft>
                <a:spcPts val="0"/>
              </a:spcAft>
              <a:buNone/>
            </a:pPr>
            <a:r>
              <a:rPr lang="en"/>
              <a:t>Willim, R. (2024). </a:t>
            </a:r>
            <a:r>
              <a:rPr i="1" lang="en"/>
              <a:t>Mundania: How and Where Technologies Are Made Ordinary</a:t>
            </a:r>
            <a:r>
              <a:rPr lang="en"/>
              <a:t>. Policy Press.</a:t>
            </a:r>
            <a:endParaRPr/>
          </a:p>
          <a:p>
            <a:pPr indent="0" lvl="0" marL="0" rtl="0" algn="l">
              <a:spcBef>
                <a:spcPts val="1200"/>
              </a:spcBef>
              <a:spcAft>
                <a:spcPts val="1200"/>
              </a:spcAft>
              <a:buNone/>
            </a:pPr>
            <a:r>
              <a:t/>
            </a:r>
            <a:endParaRPr/>
          </a:p>
        </p:txBody>
      </p:sp>
      <p:sp>
        <p:nvSpPr>
          <p:cNvPr id="163" name="Google Shape;163;p24"/>
          <p:cNvSpPr txBox="1"/>
          <p:nvPr>
            <p:ph idx="1" type="body"/>
          </p:nvPr>
        </p:nvSpPr>
        <p:spPr>
          <a:xfrm>
            <a:off x="311700" y="642500"/>
            <a:ext cx="3897900" cy="4500900"/>
          </a:xfrm>
          <a:prstGeom prst="rect">
            <a:avLst/>
          </a:prstGeom>
        </p:spPr>
        <p:txBody>
          <a:bodyPr anchorCtr="0" anchor="t" bIns="91425" lIns="91425" spcFirstLastPara="1" rIns="91425" wrap="square" tIns="91425">
            <a:normAutofit fontScale="47500" lnSpcReduction="10000"/>
          </a:bodyPr>
          <a:lstStyle/>
          <a:p>
            <a:pPr indent="0" lvl="0" marL="0" rtl="0" algn="l">
              <a:spcBef>
                <a:spcPts val="0"/>
              </a:spcBef>
              <a:spcAft>
                <a:spcPts val="0"/>
              </a:spcAft>
              <a:buNone/>
            </a:pPr>
            <a:r>
              <a:rPr lang="en"/>
              <a:t>Awad, S. H. (2020). The social life of images. </a:t>
            </a:r>
            <a:r>
              <a:rPr i="1" lang="en"/>
              <a:t>Visual Studies, 35</a:t>
            </a:r>
            <a:r>
              <a:rPr lang="en"/>
              <a:t>(1), 28–39. https://doi.org/10.1080/1472586X.2020.1726206</a:t>
            </a:r>
            <a:endParaRPr/>
          </a:p>
          <a:p>
            <a:pPr indent="0" lvl="0" marL="0" rtl="0" algn="l">
              <a:spcBef>
                <a:spcPts val="1200"/>
              </a:spcBef>
              <a:spcAft>
                <a:spcPts val="0"/>
              </a:spcAft>
              <a:buNone/>
            </a:pPr>
            <a:r>
              <a:rPr lang="en"/>
              <a:t>Buck-Morss, S., Michaels, A., McCaughey, K. (2024). Seeing Making: Room for Thought. Inventory Press.</a:t>
            </a:r>
            <a:endParaRPr/>
          </a:p>
          <a:p>
            <a:pPr indent="0" lvl="0" marL="0" rtl="0" algn="l">
              <a:spcBef>
                <a:spcPts val="1200"/>
              </a:spcBef>
              <a:spcAft>
                <a:spcPts val="0"/>
              </a:spcAft>
              <a:buNone/>
            </a:pPr>
            <a:r>
              <a:rPr lang="en"/>
              <a:t>Couldry, N. (2004). Theorising media as practice. </a:t>
            </a:r>
            <a:r>
              <a:rPr i="1" lang="en"/>
              <a:t>Social Semiotics, 14</a:t>
            </a:r>
            <a:r>
              <a:rPr lang="en"/>
              <a:t>(2), 115–132. https://doi.org/10.1080/1035033042000238295</a:t>
            </a:r>
            <a:endParaRPr/>
          </a:p>
          <a:p>
            <a:pPr indent="0" lvl="0" marL="0" rtl="0" algn="l">
              <a:spcBef>
                <a:spcPts val="1200"/>
              </a:spcBef>
              <a:spcAft>
                <a:spcPts val="0"/>
              </a:spcAft>
              <a:buNone/>
            </a:pPr>
            <a:r>
              <a:rPr lang="en"/>
              <a:t>Cowan, R. S., (1987). The consumption junction: A proposal for research strategies in the sociology of technology. In (</a:t>
            </a:r>
            <a:r>
              <a:rPr lang="en"/>
              <a:t>Bijker, W. E., Hughes, T. P., &amp; Pinch, T. eds)</a:t>
            </a:r>
            <a:r>
              <a:rPr lang="en"/>
              <a:t> </a:t>
            </a:r>
            <a:r>
              <a:rPr i="1" lang="en"/>
              <a:t>The social construction of technological systems: New directions in the sociology and history of technology</a:t>
            </a:r>
            <a:r>
              <a:rPr lang="en"/>
              <a:t>, 253-72.</a:t>
            </a:r>
            <a:endParaRPr/>
          </a:p>
          <a:p>
            <a:pPr indent="0" lvl="0" marL="0" rtl="0" algn="l">
              <a:spcBef>
                <a:spcPts val="1200"/>
              </a:spcBef>
              <a:spcAft>
                <a:spcPts val="0"/>
              </a:spcAft>
              <a:buNone/>
            </a:pPr>
            <a:r>
              <a:rPr lang="en"/>
              <a:t>Carey, J.W. (1989). Communication as Culture: Essays on Media and Society. Boston, Unwin Hyman.</a:t>
            </a:r>
            <a:endParaRPr/>
          </a:p>
          <a:p>
            <a:pPr indent="0" lvl="0" marL="0" rtl="0" algn="l">
              <a:spcBef>
                <a:spcPts val="1200"/>
              </a:spcBef>
              <a:spcAft>
                <a:spcPts val="0"/>
              </a:spcAft>
              <a:buNone/>
            </a:pPr>
            <a:r>
              <a:rPr lang="en"/>
              <a:t>Dobson, J. E. (2023). </a:t>
            </a:r>
            <a:r>
              <a:rPr i="1" lang="en"/>
              <a:t>The Birth of Computer Vision</a:t>
            </a:r>
            <a:r>
              <a:rPr lang="en"/>
              <a:t>. U of Minnesota Press.</a:t>
            </a:r>
            <a:endParaRPr/>
          </a:p>
          <a:p>
            <a:pPr indent="0" lvl="0" marL="0" rtl="0" algn="l">
              <a:spcBef>
                <a:spcPts val="1200"/>
              </a:spcBef>
              <a:spcAft>
                <a:spcPts val="0"/>
              </a:spcAft>
              <a:buNone/>
            </a:pPr>
            <a:r>
              <a:rPr lang="en"/>
              <a:t>Donovan, J., Dreyfuss, E., &amp; Friedberg, B. (2022). </a:t>
            </a:r>
            <a:r>
              <a:rPr i="1" lang="en"/>
              <a:t>Meme Wars: The Untold Story of the Online Battles Upending Democracy in America</a:t>
            </a:r>
            <a:r>
              <a:rPr lang="en"/>
              <a:t>. Bloomsbury Publishing USA.</a:t>
            </a:r>
            <a:endParaRPr/>
          </a:p>
          <a:p>
            <a:pPr indent="0" lvl="0" marL="0" rtl="0" algn="l">
              <a:spcBef>
                <a:spcPts val="1200"/>
              </a:spcBef>
              <a:spcAft>
                <a:spcPts val="0"/>
              </a:spcAft>
              <a:buNone/>
            </a:pPr>
            <a:r>
              <a:rPr lang="en"/>
              <a:t>Drucker, J. (2011). Humanities Approaches to Interface Theory. </a:t>
            </a:r>
            <a:r>
              <a:rPr i="1" lang="en"/>
              <a:t>Culture Machine, 12</a:t>
            </a:r>
            <a:r>
              <a:rPr lang="en"/>
              <a:t>, 1–20.</a:t>
            </a:r>
            <a:endParaRPr/>
          </a:p>
          <a:p>
            <a:pPr indent="0" lvl="0" marL="0" rtl="0" algn="l">
              <a:spcBef>
                <a:spcPts val="1200"/>
              </a:spcBef>
              <a:spcAft>
                <a:spcPts val="1200"/>
              </a:spcAft>
              <a:buNone/>
            </a:pPr>
            <a:r>
              <a:rPr lang="en"/>
              <a:t>Fischer, C. S. (1992). America calling a social history of the telephone to 1940 (Reprint 2020). University of California Press. https://doi.org/10.1525/9780520915008</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5"/>
          <p:cNvSpPr txBox="1"/>
          <p:nvPr>
            <p:ph type="title"/>
          </p:nvPr>
        </p:nvSpPr>
        <p:spPr>
          <a:xfrm>
            <a:off x="382775"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Considerations for Visual Culture</a:t>
            </a:r>
            <a:endParaRPr/>
          </a:p>
        </p:txBody>
      </p:sp>
      <p:sp>
        <p:nvSpPr>
          <p:cNvPr id="169" name="Google Shape;169;p25"/>
          <p:cNvSpPr txBox="1"/>
          <p:nvPr>
            <p:ph idx="1" type="body"/>
          </p:nvPr>
        </p:nvSpPr>
        <p:spPr>
          <a:xfrm>
            <a:off x="0" y="1170125"/>
            <a:ext cx="4572000" cy="3416400"/>
          </a:xfrm>
          <a:prstGeom prst="rect">
            <a:avLst/>
          </a:prstGeom>
        </p:spPr>
        <p:txBody>
          <a:bodyPr anchorCtr="0" anchor="t" bIns="91425" lIns="91425" spcFirstLastPara="1" rIns="91425" wrap="square" tIns="91425">
            <a:noAutofit/>
          </a:bodyPr>
          <a:lstStyle/>
          <a:p>
            <a:pPr indent="-336550" lvl="0" marL="457200" rtl="0" algn="l">
              <a:lnSpc>
                <a:spcPct val="95000"/>
              </a:lnSpc>
              <a:spcBef>
                <a:spcPts val="0"/>
              </a:spcBef>
              <a:spcAft>
                <a:spcPts val="0"/>
              </a:spcAft>
              <a:buSzPts val="1700"/>
              <a:buChar char="-"/>
            </a:pPr>
            <a:r>
              <a:rPr lang="en" sz="1700"/>
              <a:t>Increasing mobility of the visual</a:t>
            </a:r>
            <a:endParaRPr sz="1700"/>
          </a:p>
          <a:p>
            <a:pPr indent="-336550" lvl="0" marL="457200" rtl="0" algn="l">
              <a:lnSpc>
                <a:spcPct val="95000"/>
              </a:lnSpc>
              <a:spcBef>
                <a:spcPts val="0"/>
              </a:spcBef>
              <a:spcAft>
                <a:spcPts val="0"/>
              </a:spcAft>
              <a:buSzPts val="1700"/>
              <a:buChar char="-"/>
            </a:pPr>
            <a:r>
              <a:rPr lang="en" sz="1700"/>
              <a:t>Social life of images marked by oscillation between mental and material.</a:t>
            </a:r>
            <a:endParaRPr sz="1700"/>
          </a:p>
          <a:p>
            <a:pPr indent="-336550" lvl="0" marL="457200" rtl="0" algn="l">
              <a:lnSpc>
                <a:spcPct val="95000"/>
              </a:lnSpc>
              <a:spcBef>
                <a:spcPts val="0"/>
              </a:spcBef>
              <a:spcAft>
                <a:spcPts val="0"/>
              </a:spcAft>
              <a:buSzPts val="1700"/>
              <a:buChar char="-"/>
            </a:pPr>
            <a:r>
              <a:rPr lang="en" sz="1700"/>
              <a:t>Now-time &amp; The Temporality of Visual Culture</a:t>
            </a:r>
            <a:endParaRPr sz="1700"/>
          </a:p>
          <a:p>
            <a:pPr indent="-336550" lvl="0" marL="457200" rtl="0" algn="l">
              <a:lnSpc>
                <a:spcPct val="95000"/>
              </a:lnSpc>
              <a:spcBef>
                <a:spcPts val="0"/>
              </a:spcBef>
              <a:spcAft>
                <a:spcPts val="0"/>
              </a:spcAft>
              <a:buSzPts val="1700"/>
              <a:buChar char="-"/>
            </a:pPr>
            <a:r>
              <a:rPr lang="en" sz="1700"/>
              <a:t>Images as “things thought with”</a:t>
            </a:r>
            <a:endParaRPr sz="1700"/>
          </a:p>
          <a:p>
            <a:pPr indent="-334327" lvl="0" marL="457200" rtl="0" algn="l">
              <a:lnSpc>
                <a:spcPct val="95000"/>
              </a:lnSpc>
              <a:spcBef>
                <a:spcPts val="0"/>
              </a:spcBef>
              <a:spcAft>
                <a:spcPts val="0"/>
              </a:spcAft>
              <a:buSzPts val="1665"/>
              <a:buChar char="-"/>
            </a:pPr>
            <a:r>
              <a:rPr lang="en" sz="1665"/>
              <a:t>With what technologies, techniques, and to what imagined ends, consciously or unconsciously, do users maintain digital images as immutable mobiles?</a:t>
            </a:r>
            <a:endParaRPr sz="1665"/>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idx="1" type="body"/>
          </p:nvPr>
        </p:nvSpPr>
        <p:spPr>
          <a:xfrm>
            <a:off x="311700" y="1152475"/>
            <a:ext cx="4781700" cy="399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Couldry, 2004</a:t>
            </a:r>
            <a:endParaRPr/>
          </a:p>
          <a:p>
            <a:pPr indent="0" lvl="0" marL="0" rtl="0" algn="l">
              <a:spcBef>
                <a:spcPts val="1200"/>
              </a:spcBef>
              <a:spcAft>
                <a:spcPts val="0"/>
              </a:spcAft>
              <a:buNone/>
            </a:pPr>
            <a:r>
              <a:rPr lang="en"/>
              <a:t>Ordinary things people actually do with digital images, from </a:t>
            </a:r>
            <a:r>
              <a:rPr lang="en"/>
              <a:t>life and literature</a:t>
            </a:r>
            <a:endParaRPr/>
          </a:p>
          <a:p>
            <a:pPr indent="-342900" lvl="0" marL="457200" rtl="0" algn="l">
              <a:spcBef>
                <a:spcPts val="1200"/>
              </a:spcBef>
              <a:spcAft>
                <a:spcPts val="0"/>
              </a:spcAft>
              <a:buSzPts val="1800"/>
              <a:buChar char="●"/>
            </a:pPr>
            <a:r>
              <a:rPr lang="en"/>
              <a:t>“Conjuring”</a:t>
            </a:r>
            <a:endParaRPr/>
          </a:p>
          <a:p>
            <a:pPr indent="-342900" lvl="0" marL="457200" rtl="0" algn="l">
              <a:spcBef>
                <a:spcPts val="0"/>
              </a:spcBef>
              <a:spcAft>
                <a:spcPts val="0"/>
              </a:spcAft>
              <a:buSzPts val="1800"/>
              <a:buChar char="●"/>
            </a:pPr>
            <a:r>
              <a:rPr lang="en"/>
              <a:t>Infinite Scrolling (Marek, 2023; Rixen et al., 2023)</a:t>
            </a:r>
            <a:endParaRPr/>
          </a:p>
          <a:p>
            <a:pPr indent="-342900" lvl="0" marL="457200" rtl="0" algn="l">
              <a:spcBef>
                <a:spcPts val="0"/>
              </a:spcBef>
              <a:spcAft>
                <a:spcPts val="0"/>
              </a:spcAft>
              <a:buSzPts val="1800"/>
              <a:buChar char="●"/>
            </a:pPr>
            <a:r>
              <a:rPr lang="en"/>
              <a:t>Internet memes (Shifman, 2014; Donovan et al., 2022)</a:t>
            </a:r>
            <a:endParaRPr/>
          </a:p>
        </p:txBody>
      </p:sp>
      <p:sp>
        <p:nvSpPr>
          <p:cNvPr id="64" name="Google Shape;64;p14"/>
          <p:cNvSpPr txBox="1"/>
          <p:nvPr>
            <p:ph type="title"/>
          </p:nvPr>
        </p:nvSpPr>
        <p:spPr>
          <a:xfrm>
            <a:off x="254825"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Starting point: Media Practices</a:t>
            </a:r>
            <a:endParaRPr/>
          </a:p>
        </p:txBody>
      </p:sp>
      <p:pic>
        <p:nvPicPr>
          <p:cNvPr id="65" name="Google Shape;65;p14"/>
          <p:cNvPicPr preferRelativeResize="0"/>
          <p:nvPr/>
        </p:nvPicPr>
        <p:blipFill>
          <a:blip r:embed="rId3">
            <a:alphaModFix/>
          </a:blip>
          <a:stretch>
            <a:fillRect/>
          </a:stretch>
        </p:blipFill>
        <p:spPr>
          <a:xfrm>
            <a:off x="5366899" y="336538"/>
            <a:ext cx="3408526" cy="4470426"/>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idx="1" type="body"/>
          </p:nvPr>
        </p:nvSpPr>
        <p:spPr>
          <a:xfrm>
            <a:off x="311700" y="1180900"/>
            <a:ext cx="4260300" cy="2832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chemeClr val="accent1"/>
                </a:solidFill>
              </a:rPr>
              <a:t>Science &amp; Technology Studies </a:t>
            </a:r>
            <a:endParaRPr b="1">
              <a:solidFill>
                <a:schemeClr val="accent1"/>
              </a:solidFill>
            </a:endParaRPr>
          </a:p>
          <a:p>
            <a:pPr indent="-330200" lvl="0" marL="457200" rtl="0" algn="l">
              <a:spcBef>
                <a:spcPts val="1200"/>
              </a:spcBef>
              <a:spcAft>
                <a:spcPts val="0"/>
              </a:spcAft>
              <a:buSzPts val="1600"/>
              <a:buChar char="●"/>
            </a:pPr>
            <a:r>
              <a:rPr lang="en" sz="1600"/>
              <a:t>D</a:t>
            </a:r>
            <a:r>
              <a:rPr lang="en" sz="1600"/>
              <a:t>istributed [communicative] agency (Suchman, 2017)</a:t>
            </a:r>
            <a:endParaRPr sz="1600"/>
          </a:p>
          <a:p>
            <a:pPr indent="-330200" lvl="0" marL="457200" rtl="0" algn="l">
              <a:spcBef>
                <a:spcPts val="0"/>
              </a:spcBef>
              <a:spcAft>
                <a:spcPts val="0"/>
              </a:spcAft>
              <a:buSzPts val="1600"/>
              <a:buChar char="●"/>
            </a:pPr>
            <a:r>
              <a:rPr b="1" lang="en" sz="1600"/>
              <a:t>Consumption junction</a:t>
            </a:r>
            <a:r>
              <a:rPr lang="en" sz="1600"/>
              <a:t> (Cowan, 1987)</a:t>
            </a:r>
            <a:endParaRPr sz="1600"/>
          </a:p>
          <a:p>
            <a:pPr indent="-330200" lvl="0" marL="457200" rtl="0" algn="l">
              <a:spcBef>
                <a:spcPts val="0"/>
              </a:spcBef>
              <a:spcAft>
                <a:spcPts val="0"/>
              </a:spcAft>
              <a:buSzPts val="1600"/>
              <a:buChar char="●"/>
            </a:pPr>
            <a:r>
              <a:rPr lang="en" sz="1600"/>
              <a:t>Social Construction of Technology (SCOT) / Social History of Technology (SHOT)</a:t>
            </a:r>
            <a:endParaRPr sz="1600"/>
          </a:p>
        </p:txBody>
      </p:sp>
      <p:sp>
        <p:nvSpPr>
          <p:cNvPr id="71" name="Google Shape;71;p15"/>
          <p:cNvSpPr txBox="1"/>
          <p:nvPr>
            <p:ph idx="1" type="body"/>
          </p:nvPr>
        </p:nvSpPr>
        <p:spPr>
          <a:xfrm>
            <a:off x="4764250" y="1180900"/>
            <a:ext cx="4260300" cy="28320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a:solidFill>
                  <a:schemeClr val="accent1"/>
                </a:solidFill>
              </a:rPr>
              <a:t>Visual Culture </a:t>
            </a:r>
            <a:endParaRPr b="1">
              <a:solidFill>
                <a:schemeClr val="accent1"/>
              </a:solidFill>
            </a:endParaRPr>
          </a:p>
          <a:p>
            <a:pPr indent="-336550" lvl="0" marL="457200" rtl="0" algn="l">
              <a:spcBef>
                <a:spcPts val="1200"/>
              </a:spcBef>
              <a:spcAft>
                <a:spcPts val="0"/>
              </a:spcAft>
              <a:buSzPts val="1700"/>
              <a:buChar char="●"/>
            </a:pPr>
            <a:r>
              <a:rPr lang="en" sz="1700"/>
              <a:t>Social life of images (Awad, 2020, citing Bakhtin)</a:t>
            </a:r>
            <a:endParaRPr sz="1700"/>
          </a:p>
          <a:p>
            <a:pPr indent="-336550" lvl="0" marL="457200" rtl="0" algn="l">
              <a:spcBef>
                <a:spcPts val="0"/>
              </a:spcBef>
              <a:spcAft>
                <a:spcPts val="0"/>
              </a:spcAft>
              <a:buSzPts val="1700"/>
              <a:buChar char="●"/>
            </a:pPr>
            <a:r>
              <a:rPr lang="en" sz="1700"/>
              <a:t>Visual culture &amp; technology: W. Benjamin, Buck-Morss et al., (2024)</a:t>
            </a:r>
            <a:endParaRPr sz="1700"/>
          </a:p>
          <a:p>
            <a:pPr indent="-336550" lvl="0" marL="457200" rtl="0" algn="l">
              <a:spcBef>
                <a:spcPts val="0"/>
              </a:spcBef>
              <a:spcAft>
                <a:spcPts val="0"/>
              </a:spcAft>
              <a:buSzPts val="1700"/>
              <a:buChar char="●"/>
            </a:pPr>
            <a:r>
              <a:rPr lang="en" sz="1700"/>
              <a:t>Platform seeing (MacKenzie and Munster, 2019)</a:t>
            </a:r>
            <a:endParaRPr sz="1700"/>
          </a:p>
          <a:p>
            <a:pPr indent="-336550" lvl="0" marL="457200" rtl="0" algn="l">
              <a:spcBef>
                <a:spcPts val="0"/>
              </a:spcBef>
              <a:spcAft>
                <a:spcPts val="0"/>
              </a:spcAft>
              <a:buSzPts val="1700"/>
              <a:buChar char="●"/>
            </a:pPr>
            <a:r>
              <a:rPr lang="en" sz="1700"/>
              <a:t>Image-ness (</a:t>
            </a:r>
            <a:r>
              <a:rPr lang="en" sz="1700"/>
              <a:t>Ranciere, 2008) </a:t>
            </a:r>
            <a:endParaRPr sz="1700"/>
          </a:p>
          <a:p>
            <a:pPr indent="0" lvl="0" marL="0" rtl="0" algn="l">
              <a:spcBef>
                <a:spcPts val="1200"/>
              </a:spcBef>
              <a:spcAft>
                <a:spcPts val="1200"/>
              </a:spcAft>
              <a:buNone/>
            </a:pPr>
            <a:r>
              <a:t/>
            </a:r>
            <a:endParaRPr/>
          </a:p>
        </p:txBody>
      </p:sp>
      <p:sp>
        <p:nvSpPr>
          <p:cNvPr id="72" name="Google Shape;72;p15"/>
          <p:cNvSpPr txBox="1"/>
          <p:nvPr>
            <p:ph idx="1" type="body"/>
          </p:nvPr>
        </p:nvSpPr>
        <p:spPr>
          <a:xfrm>
            <a:off x="311700" y="4012900"/>
            <a:ext cx="9144000" cy="11397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b="1" lang="en" sz="2300">
                <a:solidFill>
                  <a:schemeClr val="accent1"/>
                </a:solidFill>
              </a:rPr>
              <a:t>Theoretical frame</a:t>
            </a:r>
            <a:endParaRPr b="1" sz="2300">
              <a:solidFill>
                <a:schemeClr val="accent1"/>
              </a:solidFill>
            </a:endParaRPr>
          </a:p>
          <a:p>
            <a:pPr indent="0" lvl="0" marL="914400" rtl="0" algn="l">
              <a:spcBef>
                <a:spcPts val="1200"/>
              </a:spcBef>
              <a:spcAft>
                <a:spcPts val="0"/>
              </a:spcAft>
              <a:buNone/>
            </a:pPr>
            <a:r>
              <a:rPr lang="en" sz="2250"/>
              <a:t>Immutable mobiles (Latour, 1986)		Media Practices (Couldry, 2004)		</a:t>
            </a:r>
            <a:endParaRPr sz="2250"/>
          </a:p>
          <a:p>
            <a:pPr indent="0" lvl="0" marL="0" rtl="0" algn="l">
              <a:spcBef>
                <a:spcPts val="1200"/>
              </a:spcBef>
              <a:spcAft>
                <a:spcPts val="1200"/>
              </a:spcAft>
              <a:buNone/>
            </a:pPr>
            <a:r>
              <a:t/>
            </a:r>
            <a:endParaRPr/>
          </a:p>
        </p:txBody>
      </p:sp>
      <p:sp>
        <p:nvSpPr>
          <p:cNvPr id="73" name="Google Shape;73;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Theoretical Approach</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Digital images as immutable mobiles</a:t>
            </a:r>
            <a:endParaRPr/>
          </a:p>
        </p:txBody>
      </p:sp>
      <p:sp>
        <p:nvSpPr>
          <p:cNvPr id="79" name="Google Shape;79;p16"/>
          <p:cNvSpPr txBox="1"/>
          <p:nvPr>
            <p:ph idx="1" type="body"/>
          </p:nvPr>
        </p:nvSpPr>
        <p:spPr>
          <a:xfrm>
            <a:off x="311700" y="1152475"/>
            <a:ext cx="5235300" cy="3770100"/>
          </a:xfrm>
          <a:prstGeom prst="rect">
            <a:avLst/>
          </a:prstGeom>
        </p:spPr>
        <p:txBody>
          <a:bodyPr anchorCtr="0" anchor="t" bIns="91425" lIns="91425" spcFirstLastPara="1" rIns="91425" wrap="square" tIns="91425">
            <a:normAutofit fontScale="77500"/>
          </a:bodyPr>
          <a:lstStyle/>
          <a:p>
            <a:pPr indent="0" lvl="0" marL="0" rtl="0" algn="l">
              <a:spcBef>
                <a:spcPts val="0"/>
              </a:spcBef>
              <a:spcAft>
                <a:spcPts val="0"/>
              </a:spcAft>
              <a:buNone/>
            </a:pPr>
            <a:r>
              <a:rPr lang="en"/>
              <a:t>Digital images afforded the status of </a:t>
            </a:r>
            <a:r>
              <a:rPr b="1" lang="en">
                <a:solidFill>
                  <a:schemeClr val="accent1"/>
                </a:solidFill>
              </a:rPr>
              <a:t>‘not here, but could be.’</a:t>
            </a:r>
            <a:endParaRPr b="1">
              <a:solidFill>
                <a:schemeClr val="accent1"/>
              </a:solidFill>
            </a:endParaRPr>
          </a:p>
          <a:p>
            <a:pPr indent="0" lvl="0" marL="0" rtl="0" algn="l">
              <a:spcBef>
                <a:spcPts val="1200"/>
              </a:spcBef>
              <a:spcAft>
                <a:spcPts val="0"/>
              </a:spcAft>
              <a:buClr>
                <a:schemeClr val="dk1"/>
              </a:buClr>
              <a:buSzPct val="61111"/>
              <a:buFont typeface="Arial"/>
              <a:buNone/>
            </a:pPr>
            <a:r>
              <a:rPr lang="en"/>
              <a:t>Bruno Latour on Immutable Mobiles (1986)</a:t>
            </a:r>
            <a:endParaRPr b="1">
              <a:solidFill>
                <a:schemeClr val="accent1"/>
              </a:solidFill>
            </a:endParaRPr>
          </a:p>
          <a:p>
            <a:pPr indent="0" lvl="0" marL="0" rtl="0" algn="l">
              <a:spcBef>
                <a:spcPts val="1200"/>
              </a:spcBef>
              <a:spcAft>
                <a:spcPts val="0"/>
              </a:spcAft>
              <a:buNone/>
            </a:pPr>
            <a:r>
              <a:rPr lang="en"/>
              <a:t>Key claims </a:t>
            </a:r>
            <a:endParaRPr/>
          </a:p>
          <a:p>
            <a:pPr indent="-317182" lvl="0" marL="457200" rtl="0" algn="l">
              <a:spcBef>
                <a:spcPts val="1200"/>
              </a:spcBef>
              <a:spcAft>
                <a:spcPts val="0"/>
              </a:spcAft>
              <a:buSzPct val="100000"/>
              <a:buChar char="-"/>
            </a:pPr>
            <a:r>
              <a:rPr lang="en"/>
              <a:t>Changes to the technologies “around” digital images afford new mobilities to visual objects such that digital images are continuously </a:t>
            </a:r>
            <a:r>
              <a:rPr lang="en"/>
              <a:t>accessible</a:t>
            </a:r>
            <a:r>
              <a:rPr lang="en"/>
              <a:t> in time and space</a:t>
            </a:r>
            <a:endParaRPr/>
          </a:p>
          <a:p>
            <a:pPr indent="-317182" lvl="0" marL="457200" rtl="0" algn="l">
              <a:spcBef>
                <a:spcPts val="0"/>
              </a:spcBef>
              <a:spcAft>
                <a:spcPts val="0"/>
              </a:spcAft>
              <a:buSzPct val="100000"/>
              <a:buChar char="-"/>
            </a:pPr>
            <a:r>
              <a:rPr lang="en"/>
              <a:t>The operationalization of the visual for platforms operationalizes visual material for social actors to use</a:t>
            </a:r>
            <a:endParaRPr/>
          </a:p>
          <a:p>
            <a:pPr indent="-317182" lvl="0" marL="457200" rtl="0" algn="l">
              <a:spcBef>
                <a:spcPts val="0"/>
              </a:spcBef>
              <a:spcAft>
                <a:spcPts val="0"/>
              </a:spcAft>
              <a:buSzPct val="100000"/>
              <a:buChar char="-"/>
            </a:pPr>
            <a:r>
              <a:rPr lang="en"/>
              <a:t>Social practices engage this mobility of visual materials across contexts</a:t>
            </a:r>
            <a:endParaRPr/>
          </a:p>
          <a:p>
            <a:pPr indent="0" lvl="0" marL="0" rtl="0" algn="l">
              <a:spcBef>
                <a:spcPts val="1200"/>
              </a:spcBef>
              <a:spcAft>
                <a:spcPts val="1200"/>
              </a:spcAft>
              <a:buNone/>
            </a:pPr>
            <a:r>
              <a:rPr lang="en"/>
              <a:t>Digital images as </a:t>
            </a:r>
            <a:r>
              <a:rPr lang="en"/>
              <a:t>immutable</a:t>
            </a:r>
            <a:r>
              <a:rPr lang="en"/>
              <a:t> mobiles, when? Where? For whom?</a:t>
            </a:r>
            <a:endParaRPr/>
          </a:p>
        </p:txBody>
      </p:sp>
      <p:pic>
        <p:nvPicPr>
          <p:cNvPr descr="File:IPhone 15 Vector.svg - Wikipedia" id="80" name="Google Shape;80;p16"/>
          <p:cNvPicPr preferRelativeResize="0"/>
          <p:nvPr/>
        </p:nvPicPr>
        <p:blipFill>
          <a:blip r:embed="rId3">
            <a:alphaModFix/>
          </a:blip>
          <a:stretch>
            <a:fillRect/>
          </a:stretch>
        </p:blipFill>
        <p:spPr>
          <a:xfrm rot="5400000">
            <a:off x="6668026" y="-846821"/>
            <a:ext cx="1647949" cy="3341599"/>
          </a:xfrm>
          <a:prstGeom prst="rect">
            <a:avLst/>
          </a:prstGeom>
          <a:noFill/>
          <a:ln>
            <a:noFill/>
          </a:ln>
        </p:spPr>
      </p:pic>
      <p:pic>
        <p:nvPicPr>
          <p:cNvPr descr="File:IPhone 15 Vector.svg - Wikipedia" id="81" name="Google Shape;81;p16"/>
          <p:cNvPicPr preferRelativeResize="0"/>
          <p:nvPr/>
        </p:nvPicPr>
        <p:blipFill>
          <a:blip r:embed="rId3">
            <a:alphaModFix/>
          </a:blip>
          <a:stretch>
            <a:fillRect/>
          </a:stretch>
        </p:blipFill>
        <p:spPr>
          <a:xfrm rot="5400000">
            <a:off x="6668026" y="900954"/>
            <a:ext cx="1647949" cy="3341599"/>
          </a:xfrm>
          <a:prstGeom prst="rect">
            <a:avLst/>
          </a:prstGeom>
          <a:noFill/>
          <a:ln>
            <a:noFill/>
          </a:ln>
        </p:spPr>
      </p:pic>
      <p:pic>
        <p:nvPicPr>
          <p:cNvPr descr="File:IPhone 15 Vector.svg - Wikipedia" id="82" name="Google Shape;82;p16"/>
          <p:cNvPicPr preferRelativeResize="0"/>
          <p:nvPr/>
        </p:nvPicPr>
        <p:blipFill>
          <a:blip r:embed="rId3">
            <a:alphaModFix/>
          </a:blip>
          <a:stretch>
            <a:fillRect/>
          </a:stretch>
        </p:blipFill>
        <p:spPr>
          <a:xfrm rot="5400000">
            <a:off x="6668026" y="2648729"/>
            <a:ext cx="1647949" cy="3341599"/>
          </a:xfrm>
          <a:prstGeom prst="rect">
            <a:avLst/>
          </a:prstGeom>
          <a:noFill/>
          <a:ln>
            <a:noFill/>
          </a:ln>
        </p:spPr>
      </p:pic>
      <p:pic>
        <p:nvPicPr>
          <p:cNvPr id="83" name="Google Shape;83;p16" title="iPhone 16 - 1 (6).png"/>
          <p:cNvPicPr preferRelativeResize="0"/>
          <p:nvPr/>
        </p:nvPicPr>
        <p:blipFill rotWithShape="1">
          <a:blip r:embed="rId4">
            <a:alphaModFix/>
          </a:blip>
          <a:srcRect b="0" l="0" r="0" t="0"/>
          <a:stretch/>
        </p:blipFill>
        <p:spPr>
          <a:xfrm>
            <a:off x="5926175" y="100725"/>
            <a:ext cx="3151724" cy="1455779"/>
          </a:xfrm>
          <a:prstGeom prst="rect">
            <a:avLst/>
          </a:prstGeom>
          <a:noFill/>
          <a:ln>
            <a:noFill/>
          </a:ln>
        </p:spPr>
      </p:pic>
      <p:pic>
        <p:nvPicPr>
          <p:cNvPr id="84" name="Google Shape;84;p16" title="iPhone 16 - 1 (1).png"/>
          <p:cNvPicPr preferRelativeResize="0"/>
          <p:nvPr/>
        </p:nvPicPr>
        <p:blipFill>
          <a:blip r:embed="rId5">
            <a:alphaModFix/>
          </a:blip>
          <a:stretch>
            <a:fillRect/>
          </a:stretch>
        </p:blipFill>
        <p:spPr>
          <a:xfrm>
            <a:off x="5926176" y="1846000"/>
            <a:ext cx="3151716" cy="1455775"/>
          </a:xfrm>
          <a:prstGeom prst="rect">
            <a:avLst/>
          </a:prstGeom>
          <a:noFill/>
          <a:ln>
            <a:noFill/>
          </a:ln>
        </p:spPr>
      </p:pic>
      <p:pic>
        <p:nvPicPr>
          <p:cNvPr id="85" name="Google Shape;85;p16" title="iPhone 16 - 1 (2).png"/>
          <p:cNvPicPr preferRelativeResize="0"/>
          <p:nvPr/>
        </p:nvPicPr>
        <p:blipFill>
          <a:blip r:embed="rId6">
            <a:alphaModFix/>
          </a:blip>
          <a:stretch>
            <a:fillRect/>
          </a:stretch>
        </p:blipFill>
        <p:spPr>
          <a:xfrm>
            <a:off x="5926177" y="3587000"/>
            <a:ext cx="3151716" cy="1455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idx="1" type="body"/>
          </p:nvPr>
        </p:nvSpPr>
        <p:spPr>
          <a:xfrm>
            <a:off x="311700" y="1650900"/>
            <a:ext cx="5434200" cy="3416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t>Interfaces encode assumptions (Manovich 2013) </a:t>
            </a:r>
            <a:endParaRPr/>
          </a:p>
          <a:p>
            <a:pPr indent="0" lvl="0" marL="0" rtl="0" algn="l">
              <a:spcBef>
                <a:spcPts val="1200"/>
              </a:spcBef>
              <a:spcAft>
                <a:spcPts val="0"/>
              </a:spcAft>
              <a:buNone/>
            </a:pPr>
            <a:r>
              <a:rPr lang="en"/>
              <a:t>Interfaces like IMs are key points of interaction between lifeworlds (Drucker 2011)</a:t>
            </a:r>
            <a:endParaRPr/>
          </a:p>
          <a:p>
            <a:pPr indent="0" lvl="0" marL="0" rtl="0" algn="l">
              <a:spcBef>
                <a:spcPts val="1200"/>
              </a:spcBef>
              <a:spcAft>
                <a:spcPts val="0"/>
              </a:spcAft>
              <a:buNone/>
            </a:pPr>
            <a:r>
              <a:rPr lang="en"/>
              <a:t>Interfaces link individuals with larger systems (Willim 2024)</a:t>
            </a:r>
            <a:endParaRPr/>
          </a:p>
          <a:p>
            <a:pPr indent="0" lvl="0" marL="0" rtl="0" algn="l">
              <a:spcBef>
                <a:spcPts val="1200"/>
              </a:spcBef>
              <a:spcAft>
                <a:spcPts val="0"/>
              </a:spcAft>
              <a:buNone/>
            </a:pPr>
            <a:r>
              <a:rPr lang="en"/>
              <a:t>‘Messages’ centralizes technologies instantiating digital images as immutable mobiles</a:t>
            </a:r>
            <a:endParaRPr/>
          </a:p>
          <a:p>
            <a:pPr indent="-325755" lvl="0" marL="457200" rtl="0" algn="l">
              <a:spcBef>
                <a:spcPts val="1200"/>
              </a:spcBef>
              <a:spcAft>
                <a:spcPts val="0"/>
              </a:spcAft>
              <a:buSzPct val="100000"/>
              <a:buChar char="-"/>
            </a:pPr>
            <a:r>
              <a:rPr lang="en"/>
              <a:t>Smartphones</a:t>
            </a:r>
            <a:endParaRPr/>
          </a:p>
          <a:p>
            <a:pPr indent="-325755" lvl="0" marL="457200" rtl="0" algn="l">
              <a:spcBef>
                <a:spcPts val="0"/>
              </a:spcBef>
              <a:spcAft>
                <a:spcPts val="0"/>
              </a:spcAft>
              <a:buSzPct val="100000"/>
              <a:buChar char="-"/>
            </a:pPr>
            <a:r>
              <a:rPr lang="en"/>
              <a:t>Computer vision (Dobson 2023)</a:t>
            </a:r>
            <a:endParaRPr/>
          </a:p>
          <a:p>
            <a:pPr indent="-325755" lvl="0" marL="457200" rtl="0" algn="l">
              <a:spcBef>
                <a:spcPts val="0"/>
              </a:spcBef>
              <a:spcAft>
                <a:spcPts val="0"/>
              </a:spcAft>
              <a:buSzPct val="100000"/>
              <a:buChar char="-"/>
            </a:pPr>
            <a:r>
              <a:rPr lang="en"/>
              <a:t>Digital Images</a:t>
            </a:r>
            <a:endParaRPr/>
          </a:p>
          <a:p>
            <a:pPr indent="-325755" lvl="0" marL="457200" rtl="0" algn="l">
              <a:spcBef>
                <a:spcPts val="0"/>
              </a:spcBef>
              <a:spcAft>
                <a:spcPts val="0"/>
              </a:spcAft>
              <a:buSzPct val="100000"/>
              <a:buChar char="-"/>
            </a:pPr>
            <a:r>
              <a:rPr lang="en"/>
              <a:t>Others</a:t>
            </a:r>
            <a:endParaRPr/>
          </a:p>
          <a:p>
            <a:pPr indent="0" lvl="0" marL="0" rtl="0" algn="l">
              <a:spcBef>
                <a:spcPts val="1200"/>
              </a:spcBef>
              <a:spcAft>
                <a:spcPts val="1200"/>
              </a:spcAft>
              <a:buNone/>
            </a:pPr>
            <a:r>
              <a:t/>
            </a:r>
            <a:endParaRPr/>
          </a:p>
        </p:txBody>
      </p:sp>
      <p:sp>
        <p:nvSpPr>
          <p:cNvPr id="91" name="Google Shape;91;p17"/>
          <p:cNvSpPr txBox="1"/>
          <p:nvPr>
            <p:ph type="title"/>
          </p:nvPr>
        </p:nvSpPr>
        <p:spPr>
          <a:xfrm>
            <a:off x="311700" y="445025"/>
            <a:ext cx="5434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Apple’s ‘Messages’ from 2015-2025: a case study</a:t>
            </a:r>
            <a:endParaRPr/>
          </a:p>
        </p:txBody>
      </p:sp>
      <p:pic>
        <p:nvPicPr>
          <p:cNvPr id="92" name="Google Shape;92;p17"/>
          <p:cNvPicPr preferRelativeResize="0"/>
          <p:nvPr/>
        </p:nvPicPr>
        <p:blipFill>
          <a:blip r:embed="rId3">
            <a:alphaModFix/>
          </a:blip>
          <a:stretch>
            <a:fillRect/>
          </a:stretch>
        </p:blipFill>
        <p:spPr>
          <a:xfrm>
            <a:off x="5990000" y="76200"/>
            <a:ext cx="2426237" cy="4991099"/>
          </a:xfrm>
          <a:prstGeom prst="rect">
            <a:avLst/>
          </a:prstGeom>
          <a:noFill/>
          <a:ln>
            <a:noFill/>
          </a:ln>
        </p:spPr>
      </p:pic>
      <p:sp>
        <p:nvSpPr>
          <p:cNvPr id="93" name="Google Shape;93;p17"/>
          <p:cNvSpPr txBox="1"/>
          <p:nvPr/>
        </p:nvSpPr>
        <p:spPr>
          <a:xfrm rot="5400000">
            <a:off x="6198025" y="2768025"/>
            <a:ext cx="4744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dk2"/>
                </a:solidFill>
              </a:rPr>
              <a:t>https://support.apple.com/en-am/guide/iphone/iph9b4106303/18.0/ios/18.0</a:t>
            </a:r>
            <a:endParaRPr sz="8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txBox="1"/>
          <p:nvPr>
            <p:ph idx="1" type="body"/>
          </p:nvPr>
        </p:nvSpPr>
        <p:spPr>
          <a:xfrm>
            <a:off x="848050" y="4275950"/>
            <a:ext cx="2352300" cy="9336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sz="1500">
                <a:solidFill>
                  <a:schemeClr val="dk1"/>
                </a:solidFill>
              </a:rPr>
              <a:t>"Express yourself in bold new ways in Messages.” - </a:t>
            </a:r>
            <a:r>
              <a:rPr lang="en" sz="1500">
                <a:solidFill>
                  <a:schemeClr val="dk1"/>
                </a:solidFill>
              </a:rPr>
              <a:t>iOS 10 preview </a:t>
            </a:r>
            <a:endParaRPr sz="1500">
              <a:solidFill>
                <a:schemeClr val="dk1"/>
              </a:solidFill>
            </a:endParaRPr>
          </a:p>
        </p:txBody>
      </p:sp>
      <p:sp>
        <p:nvSpPr>
          <p:cNvPr id="99" name="Google Shape;99;p18"/>
          <p:cNvSpPr txBox="1"/>
          <p:nvPr>
            <p:ph type="title"/>
          </p:nvPr>
        </p:nvSpPr>
        <p:spPr>
          <a:xfrm>
            <a:off x="304050" y="129150"/>
            <a:ext cx="2808000" cy="755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Tap back to Stickers</a:t>
            </a:r>
            <a:endParaRPr/>
          </a:p>
        </p:txBody>
      </p:sp>
      <p:sp>
        <p:nvSpPr>
          <p:cNvPr id="100" name="Google Shape;100;p18"/>
          <p:cNvSpPr txBox="1"/>
          <p:nvPr>
            <p:ph idx="1" type="body"/>
          </p:nvPr>
        </p:nvSpPr>
        <p:spPr>
          <a:xfrm>
            <a:off x="1957950" y="3250500"/>
            <a:ext cx="1154100" cy="379800"/>
          </a:xfrm>
          <a:prstGeom prst="rect">
            <a:avLst/>
          </a:prstGeom>
        </p:spPr>
        <p:txBody>
          <a:bodyPr anchorCtr="0" anchor="b" bIns="91425" lIns="91425" spcFirstLastPara="1" rIns="91425" wrap="square" tIns="91425">
            <a:normAutofit/>
          </a:bodyPr>
          <a:lstStyle/>
          <a:p>
            <a:pPr indent="0" lvl="0" marL="0" rtl="0" algn="l">
              <a:spcBef>
                <a:spcPts val="0"/>
              </a:spcBef>
              <a:spcAft>
                <a:spcPts val="1200"/>
              </a:spcAft>
              <a:buNone/>
            </a:pPr>
            <a:r>
              <a:rPr lang="en"/>
              <a:t>iOS 10, 2016</a:t>
            </a:r>
            <a:endParaRPr/>
          </a:p>
        </p:txBody>
      </p:sp>
      <p:pic>
        <p:nvPicPr>
          <p:cNvPr id="101" name="Google Shape;101;p18"/>
          <p:cNvPicPr preferRelativeResize="0"/>
          <p:nvPr/>
        </p:nvPicPr>
        <p:blipFill rotWithShape="1">
          <a:blip r:embed="rId3">
            <a:alphaModFix/>
          </a:blip>
          <a:srcRect b="4108" l="16487" r="18779" t="10647"/>
          <a:stretch/>
        </p:blipFill>
        <p:spPr>
          <a:xfrm>
            <a:off x="304047" y="940632"/>
            <a:ext cx="1759701" cy="3335312"/>
          </a:xfrm>
          <a:prstGeom prst="rect">
            <a:avLst/>
          </a:prstGeom>
          <a:noFill/>
          <a:ln>
            <a:noFill/>
          </a:ln>
        </p:spPr>
      </p:pic>
      <p:pic>
        <p:nvPicPr>
          <p:cNvPr id="102" name="Google Shape;102;p18"/>
          <p:cNvPicPr preferRelativeResize="0"/>
          <p:nvPr/>
        </p:nvPicPr>
        <p:blipFill>
          <a:blip r:embed="rId4">
            <a:alphaModFix/>
          </a:blip>
          <a:stretch>
            <a:fillRect/>
          </a:stretch>
        </p:blipFill>
        <p:spPr>
          <a:xfrm>
            <a:off x="1406900" y="811507"/>
            <a:ext cx="1601849" cy="2390700"/>
          </a:xfrm>
          <a:prstGeom prst="rect">
            <a:avLst/>
          </a:prstGeom>
          <a:noFill/>
          <a:ln>
            <a:noFill/>
          </a:ln>
        </p:spPr>
      </p:pic>
      <p:pic>
        <p:nvPicPr>
          <p:cNvPr id="103" name="Google Shape;103;p18"/>
          <p:cNvPicPr preferRelativeResize="0"/>
          <p:nvPr/>
        </p:nvPicPr>
        <p:blipFill>
          <a:blip r:embed="rId5">
            <a:alphaModFix/>
          </a:blip>
          <a:stretch>
            <a:fillRect/>
          </a:stretch>
        </p:blipFill>
        <p:spPr>
          <a:xfrm>
            <a:off x="6032047" y="314690"/>
            <a:ext cx="1759700" cy="3315486"/>
          </a:xfrm>
          <a:prstGeom prst="rect">
            <a:avLst/>
          </a:prstGeom>
          <a:noFill/>
          <a:ln>
            <a:noFill/>
          </a:ln>
        </p:spPr>
      </p:pic>
      <p:pic>
        <p:nvPicPr>
          <p:cNvPr id="104" name="Google Shape;104;p18"/>
          <p:cNvPicPr preferRelativeResize="0"/>
          <p:nvPr/>
        </p:nvPicPr>
        <p:blipFill>
          <a:blip r:embed="rId6">
            <a:alphaModFix/>
          </a:blip>
          <a:stretch>
            <a:fillRect/>
          </a:stretch>
        </p:blipFill>
        <p:spPr>
          <a:xfrm>
            <a:off x="7468698" y="39054"/>
            <a:ext cx="1675300" cy="3335300"/>
          </a:xfrm>
          <a:prstGeom prst="rect">
            <a:avLst/>
          </a:prstGeom>
          <a:noFill/>
          <a:ln>
            <a:noFill/>
          </a:ln>
        </p:spPr>
      </p:pic>
      <p:pic>
        <p:nvPicPr>
          <p:cNvPr id="105" name="Google Shape;105;p18"/>
          <p:cNvPicPr preferRelativeResize="0"/>
          <p:nvPr/>
        </p:nvPicPr>
        <p:blipFill>
          <a:blip r:embed="rId7">
            <a:alphaModFix/>
          </a:blip>
          <a:stretch>
            <a:fillRect/>
          </a:stretch>
        </p:blipFill>
        <p:spPr>
          <a:xfrm>
            <a:off x="4158412" y="48128"/>
            <a:ext cx="1822125" cy="3202374"/>
          </a:xfrm>
          <a:prstGeom prst="rect">
            <a:avLst/>
          </a:prstGeom>
          <a:noFill/>
          <a:ln>
            <a:noFill/>
          </a:ln>
        </p:spPr>
      </p:pic>
      <p:sp>
        <p:nvSpPr>
          <p:cNvPr id="106" name="Google Shape;106;p18"/>
          <p:cNvSpPr txBox="1"/>
          <p:nvPr/>
        </p:nvSpPr>
        <p:spPr>
          <a:xfrm>
            <a:off x="4854325" y="3374350"/>
            <a:ext cx="872100" cy="3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rPr>
              <a:t>iOS 17, 2023</a:t>
            </a:r>
            <a:endParaRPr sz="1200">
              <a:solidFill>
                <a:schemeClr val="dk2"/>
              </a:solidFill>
            </a:endParaRPr>
          </a:p>
        </p:txBody>
      </p:sp>
      <p:sp>
        <p:nvSpPr>
          <p:cNvPr id="107" name="Google Shape;107;p18"/>
          <p:cNvSpPr txBox="1"/>
          <p:nvPr/>
        </p:nvSpPr>
        <p:spPr>
          <a:xfrm>
            <a:off x="7279100" y="3733325"/>
            <a:ext cx="1300200" cy="28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rPr>
              <a:t>iOS 18, 2024</a:t>
            </a:r>
            <a:endParaRPr sz="1200">
              <a:solidFill>
                <a:schemeClr val="dk2"/>
              </a:solidFill>
            </a:endParaRPr>
          </a:p>
        </p:txBody>
      </p:sp>
      <p:pic>
        <p:nvPicPr>
          <p:cNvPr id="108" name="Google Shape;108;p18"/>
          <p:cNvPicPr preferRelativeResize="0"/>
          <p:nvPr/>
        </p:nvPicPr>
        <p:blipFill>
          <a:blip r:embed="rId8">
            <a:alphaModFix/>
          </a:blip>
          <a:stretch>
            <a:fillRect/>
          </a:stretch>
        </p:blipFill>
        <p:spPr>
          <a:xfrm>
            <a:off x="3112053" y="489212"/>
            <a:ext cx="1759700" cy="3264805"/>
          </a:xfrm>
          <a:prstGeom prst="rect">
            <a:avLst/>
          </a:prstGeom>
          <a:noFill/>
          <a:ln>
            <a:noFill/>
          </a:ln>
        </p:spPr>
      </p:pic>
      <p:sp>
        <p:nvSpPr>
          <p:cNvPr id="109" name="Google Shape;109;p18"/>
          <p:cNvSpPr txBox="1"/>
          <p:nvPr>
            <p:ph idx="1" type="body"/>
          </p:nvPr>
        </p:nvSpPr>
        <p:spPr>
          <a:xfrm>
            <a:off x="6999038" y="4020075"/>
            <a:ext cx="1934400" cy="11163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 sz="1500">
                <a:solidFill>
                  <a:schemeClr val="dk1"/>
                </a:solidFill>
              </a:rPr>
              <a:t>"Delightful images created just for you." – iOS 18 promotional material </a:t>
            </a:r>
            <a:endParaRPr sz="15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9"/>
          <p:cNvSpPr txBox="1"/>
          <p:nvPr>
            <p:ph idx="1" type="body"/>
          </p:nvPr>
        </p:nvSpPr>
        <p:spPr>
          <a:xfrm>
            <a:off x="4423473" y="4091275"/>
            <a:ext cx="828300" cy="564600"/>
          </a:xfrm>
          <a:prstGeom prst="rect">
            <a:avLst/>
          </a:prstGeom>
        </p:spPr>
        <p:txBody>
          <a:bodyPr anchorCtr="0" anchor="b" bIns="91425" lIns="91425" spcFirstLastPara="1" rIns="91425" wrap="square" tIns="91425">
            <a:normAutofit/>
          </a:bodyPr>
          <a:lstStyle/>
          <a:p>
            <a:pPr indent="0" lvl="0" marL="0" rtl="0" algn="l">
              <a:spcBef>
                <a:spcPts val="0"/>
              </a:spcBef>
              <a:spcAft>
                <a:spcPts val="1200"/>
              </a:spcAft>
              <a:buNone/>
            </a:pPr>
            <a:r>
              <a:rPr lang="en"/>
              <a:t>iOS 12</a:t>
            </a:r>
            <a:endParaRPr/>
          </a:p>
        </p:txBody>
      </p:sp>
      <p:sp>
        <p:nvSpPr>
          <p:cNvPr id="115" name="Google Shape;115;p19"/>
          <p:cNvSpPr txBox="1"/>
          <p:nvPr>
            <p:ph idx="1" type="body"/>
          </p:nvPr>
        </p:nvSpPr>
        <p:spPr>
          <a:xfrm>
            <a:off x="304050" y="4384425"/>
            <a:ext cx="828300" cy="636900"/>
          </a:xfrm>
          <a:prstGeom prst="rect">
            <a:avLst/>
          </a:prstGeom>
        </p:spPr>
        <p:txBody>
          <a:bodyPr anchorCtr="0" anchor="b" bIns="91425" lIns="91425" spcFirstLastPara="1" rIns="91425" wrap="square" tIns="91425">
            <a:noAutofit/>
          </a:bodyPr>
          <a:lstStyle/>
          <a:p>
            <a:pPr indent="0" lvl="0" marL="0" rtl="0" algn="l">
              <a:spcBef>
                <a:spcPts val="0"/>
              </a:spcBef>
              <a:spcAft>
                <a:spcPts val="1200"/>
              </a:spcAft>
              <a:buNone/>
            </a:pPr>
            <a:r>
              <a:rPr lang="en"/>
              <a:t>iOS 9, 2015</a:t>
            </a:r>
            <a:endParaRPr/>
          </a:p>
        </p:txBody>
      </p:sp>
      <p:sp>
        <p:nvSpPr>
          <p:cNvPr id="116" name="Google Shape;116;p19"/>
          <p:cNvSpPr txBox="1"/>
          <p:nvPr>
            <p:ph type="title"/>
          </p:nvPr>
        </p:nvSpPr>
        <p:spPr>
          <a:xfrm>
            <a:off x="304050" y="129150"/>
            <a:ext cx="4268100" cy="755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Navigating &amp; Building Digital Image Collections</a:t>
            </a:r>
            <a:endParaRPr/>
          </a:p>
        </p:txBody>
      </p:sp>
      <p:pic>
        <p:nvPicPr>
          <p:cNvPr id="117" name="Google Shape;117;p19"/>
          <p:cNvPicPr preferRelativeResize="0"/>
          <p:nvPr/>
        </p:nvPicPr>
        <p:blipFill>
          <a:blip r:embed="rId3">
            <a:alphaModFix/>
          </a:blip>
          <a:stretch>
            <a:fillRect/>
          </a:stretch>
        </p:blipFill>
        <p:spPr>
          <a:xfrm>
            <a:off x="53390" y="884850"/>
            <a:ext cx="1371725" cy="3366549"/>
          </a:xfrm>
          <a:prstGeom prst="rect">
            <a:avLst/>
          </a:prstGeom>
          <a:noFill/>
          <a:ln>
            <a:noFill/>
          </a:ln>
          <a:effectLst>
            <a:outerShdw blurRad="57150" rotWithShape="0" algn="bl" dir="5400000" dist="19050">
              <a:srgbClr val="000000">
                <a:alpha val="50000"/>
              </a:srgbClr>
            </a:outerShdw>
          </a:effectLst>
        </p:spPr>
      </p:pic>
      <p:pic>
        <p:nvPicPr>
          <p:cNvPr id="118" name="Google Shape;118;p19"/>
          <p:cNvPicPr preferRelativeResize="0"/>
          <p:nvPr/>
        </p:nvPicPr>
        <p:blipFill>
          <a:blip r:embed="rId4">
            <a:alphaModFix/>
          </a:blip>
          <a:stretch>
            <a:fillRect/>
          </a:stretch>
        </p:blipFill>
        <p:spPr>
          <a:xfrm>
            <a:off x="1425121" y="888475"/>
            <a:ext cx="3713173" cy="3366550"/>
          </a:xfrm>
          <a:prstGeom prst="rect">
            <a:avLst/>
          </a:prstGeom>
          <a:noFill/>
          <a:ln>
            <a:noFill/>
          </a:ln>
          <a:effectLst>
            <a:outerShdw blurRad="57150" rotWithShape="0" algn="bl" dir="5400000" dist="19050">
              <a:srgbClr val="000000">
                <a:alpha val="50000"/>
              </a:srgbClr>
            </a:outerShdw>
          </a:effectLst>
        </p:spPr>
      </p:pic>
      <p:pic>
        <p:nvPicPr>
          <p:cNvPr id="119" name="Google Shape;119;p19"/>
          <p:cNvPicPr preferRelativeResize="0"/>
          <p:nvPr/>
        </p:nvPicPr>
        <p:blipFill>
          <a:blip r:embed="rId5">
            <a:alphaModFix/>
          </a:blip>
          <a:stretch>
            <a:fillRect/>
          </a:stretch>
        </p:blipFill>
        <p:spPr>
          <a:xfrm>
            <a:off x="5138312" y="1052240"/>
            <a:ext cx="3501239" cy="303902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0"/>
          <p:cNvSpPr txBox="1"/>
          <p:nvPr>
            <p:ph type="title"/>
          </p:nvPr>
        </p:nvSpPr>
        <p:spPr>
          <a:xfrm>
            <a:off x="311700" y="555600"/>
            <a:ext cx="3690600" cy="755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Navigating &amp; Building Digital Image Collections</a:t>
            </a:r>
            <a:endParaRPr/>
          </a:p>
        </p:txBody>
      </p:sp>
      <p:pic>
        <p:nvPicPr>
          <p:cNvPr id="125" name="Google Shape;125;p20"/>
          <p:cNvPicPr preferRelativeResize="0"/>
          <p:nvPr/>
        </p:nvPicPr>
        <p:blipFill>
          <a:blip r:embed="rId3">
            <a:alphaModFix/>
          </a:blip>
          <a:stretch>
            <a:fillRect/>
          </a:stretch>
        </p:blipFill>
        <p:spPr>
          <a:xfrm>
            <a:off x="390575" y="1416949"/>
            <a:ext cx="3964525" cy="3634925"/>
          </a:xfrm>
          <a:prstGeom prst="rect">
            <a:avLst/>
          </a:prstGeom>
          <a:noFill/>
          <a:ln>
            <a:noFill/>
          </a:ln>
        </p:spPr>
      </p:pic>
      <p:pic>
        <p:nvPicPr>
          <p:cNvPr id="126" name="Google Shape;126;p20"/>
          <p:cNvPicPr preferRelativeResize="0"/>
          <p:nvPr/>
        </p:nvPicPr>
        <p:blipFill>
          <a:blip r:embed="rId4">
            <a:alphaModFix/>
          </a:blip>
          <a:stretch>
            <a:fillRect/>
          </a:stretch>
        </p:blipFill>
        <p:spPr>
          <a:xfrm>
            <a:off x="5705463" y="2900114"/>
            <a:ext cx="3438525" cy="1323975"/>
          </a:xfrm>
          <a:prstGeom prst="rect">
            <a:avLst/>
          </a:prstGeom>
          <a:noFill/>
          <a:ln>
            <a:noFill/>
          </a:ln>
          <a:effectLst>
            <a:outerShdw blurRad="57150" rotWithShape="0" algn="bl" dir="5400000" dist="19050">
              <a:srgbClr val="000000">
                <a:alpha val="50000"/>
              </a:srgbClr>
            </a:outerShdw>
          </a:effectLst>
        </p:spPr>
      </p:pic>
      <p:sp>
        <p:nvSpPr>
          <p:cNvPr id="127" name="Google Shape;127;p20"/>
          <p:cNvSpPr txBox="1"/>
          <p:nvPr>
            <p:ph idx="1" type="body"/>
          </p:nvPr>
        </p:nvSpPr>
        <p:spPr>
          <a:xfrm>
            <a:off x="6988675" y="4408925"/>
            <a:ext cx="872100" cy="564600"/>
          </a:xfrm>
          <a:prstGeom prst="rect">
            <a:avLst/>
          </a:prstGeom>
        </p:spPr>
        <p:txBody>
          <a:bodyPr anchorCtr="0" anchor="b" bIns="91425" lIns="91425" spcFirstLastPara="1" rIns="91425" wrap="square" tIns="91425">
            <a:normAutofit/>
          </a:bodyPr>
          <a:lstStyle/>
          <a:p>
            <a:pPr indent="0" lvl="0" marL="0" rtl="0" algn="l">
              <a:spcBef>
                <a:spcPts val="0"/>
              </a:spcBef>
              <a:spcAft>
                <a:spcPts val="1200"/>
              </a:spcAft>
              <a:buNone/>
            </a:pPr>
            <a:r>
              <a:rPr lang="en"/>
              <a:t>iOS 17</a:t>
            </a:r>
            <a:endParaRPr/>
          </a:p>
        </p:txBody>
      </p:sp>
      <p:sp>
        <p:nvSpPr>
          <p:cNvPr id="128" name="Google Shape;128;p20"/>
          <p:cNvSpPr txBox="1"/>
          <p:nvPr>
            <p:ph idx="1" type="body"/>
          </p:nvPr>
        </p:nvSpPr>
        <p:spPr>
          <a:xfrm>
            <a:off x="4002288" y="4422575"/>
            <a:ext cx="872100" cy="564600"/>
          </a:xfrm>
          <a:prstGeom prst="rect">
            <a:avLst/>
          </a:prstGeom>
        </p:spPr>
        <p:txBody>
          <a:bodyPr anchorCtr="0" anchor="b" bIns="91425" lIns="91425" spcFirstLastPara="1" rIns="91425" wrap="square" tIns="91425">
            <a:normAutofit/>
          </a:bodyPr>
          <a:lstStyle/>
          <a:p>
            <a:pPr indent="0" lvl="0" marL="0" rtl="0" algn="l">
              <a:spcBef>
                <a:spcPts val="0"/>
              </a:spcBef>
              <a:spcAft>
                <a:spcPts val="1200"/>
              </a:spcAft>
              <a:buNone/>
            </a:pPr>
            <a:r>
              <a:rPr lang="en"/>
              <a:t>iOS 15</a:t>
            </a:r>
            <a:endParaRPr/>
          </a:p>
        </p:txBody>
      </p:sp>
      <p:pic>
        <p:nvPicPr>
          <p:cNvPr id="129" name="Google Shape;129;p20"/>
          <p:cNvPicPr preferRelativeResize="0"/>
          <p:nvPr/>
        </p:nvPicPr>
        <p:blipFill>
          <a:blip r:embed="rId5">
            <a:alphaModFix/>
          </a:blip>
          <a:stretch>
            <a:fillRect/>
          </a:stretch>
        </p:blipFill>
        <p:spPr>
          <a:xfrm>
            <a:off x="5135613" y="1311300"/>
            <a:ext cx="3106939" cy="163882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21"/>
          <p:cNvPicPr preferRelativeResize="0"/>
          <p:nvPr/>
        </p:nvPicPr>
        <p:blipFill>
          <a:blip r:embed="rId3">
            <a:alphaModFix/>
          </a:blip>
          <a:stretch>
            <a:fillRect/>
          </a:stretch>
        </p:blipFill>
        <p:spPr>
          <a:xfrm>
            <a:off x="4287626" y="152400"/>
            <a:ext cx="4830260" cy="2806476"/>
          </a:xfrm>
          <a:prstGeom prst="rect">
            <a:avLst/>
          </a:prstGeom>
          <a:noFill/>
          <a:ln>
            <a:noFill/>
          </a:ln>
        </p:spPr>
      </p:pic>
      <p:pic>
        <p:nvPicPr>
          <p:cNvPr id="135" name="Google Shape;135;p21"/>
          <p:cNvPicPr preferRelativeResize="0"/>
          <p:nvPr/>
        </p:nvPicPr>
        <p:blipFill>
          <a:blip r:embed="rId4">
            <a:alphaModFix/>
          </a:blip>
          <a:stretch>
            <a:fillRect/>
          </a:stretch>
        </p:blipFill>
        <p:spPr>
          <a:xfrm>
            <a:off x="4135225" y="2122825"/>
            <a:ext cx="5211514" cy="2806476"/>
          </a:xfrm>
          <a:prstGeom prst="rect">
            <a:avLst/>
          </a:prstGeom>
          <a:noFill/>
          <a:ln>
            <a:noFill/>
          </a:ln>
        </p:spPr>
      </p:pic>
      <p:sp>
        <p:nvSpPr>
          <p:cNvPr id="136" name="Google Shape;136;p21"/>
          <p:cNvSpPr txBox="1"/>
          <p:nvPr>
            <p:ph type="title"/>
          </p:nvPr>
        </p:nvSpPr>
        <p:spPr>
          <a:xfrm>
            <a:off x="311700" y="555600"/>
            <a:ext cx="3690600" cy="755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Other Uses of mobile visual material</a:t>
            </a:r>
            <a:endParaRPr/>
          </a:p>
        </p:txBody>
      </p:sp>
      <p:sp>
        <p:nvSpPr>
          <p:cNvPr id="137" name="Google Shape;137;p21"/>
          <p:cNvSpPr txBox="1"/>
          <p:nvPr>
            <p:ph idx="1" type="body"/>
          </p:nvPr>
        </p:nvSpPr>
        <p:spPr>
          <a:xfrm>
            <a:off x="2337288" y="4578900"/>
            <a:ext cx="872100" cy="564600"/>
          </a:xfrm>
          <a:prstGeom prst="rect">
            <a:avLst/>
          </a:prstGeom>
        </p:spPr>
        <p:txBody>
          <a:bodyPr anchorCtr="0" anchor="b" bIns="91425" lIns="91425" spcFirstLastPara="1" rIns="91425" wrap="square" tIns="91425">
            <a:normAutofit/>
          </a:bodyPr>
          <a:lstStyle/>
          <a:p>
            <a:pPr indent="0" lvl="0" marL="0" rtl="0" algn="l">
              <a:spcBef>
                <a:spcPts val="0"/>
              </a:spcBef>
              <a:spcAft>
                <a:spcPts val="1200"/>
              </a:spcAft>
              <a:buNone/>
            </a:pPr>
            <a:r>
              <a:rPr lang="en"/>
              <a:t>iOS 15</a:t>
            </a:r>
            <a:endParaRPr/>
          </a:p>
        </p:txBody>
      </p:sp>
      <p:sp>
        <p:nvSpPr>
          <p:cNvPr id="138" name="Google Shape;138;p21"/>
          <p:cNvSpPr txBox="1"/>
          <p:nvPr>
            <p:ph idx="1" type="body"/>
          </p:nvPr>
        </p:nvSpPr>
        <p:spPr>
          <a:xfrm>
            <a:off x="5228888" y="4431800"/>
            <a:ext cx="872100" cy="564600"/>
          </a:xfrm>
          <a:prstGeom prst="rect">
            <a:avLst/>
          </a:prstGeom>
        </p:spPr>
        <p:txBody>
          <a:bodyPr anchorCtr="0" anchor="b" bIns="91425" lIns="91425" spcFirstLastPara="1" rIns="91425" wrap="square" tIns="91425">
            <a:normAutofit/>
          </a:bodyPr>
          <a:lstStyle/>
          <a:p>
            <a:pPr indent="0" lvl="0" marL="0" rtl="0" algn="l">
              <a:spcBef>
                <a:spcPts val="0"/>
              </a:spcBef>
              <a:spcAft>
                <a:spcPts val="1200"/>
              </a:spcAft>
              <a:buNone/>
            </a:pPr>
            <a:r>
              <a:rPr lang="en"/>
              <a:t>iOS 17</a:t>
            </a:r>
            <a:endParaRPr/>
          </a:p>
        </p:txBody>
      </p:sp>
      <p:pic>
        <p:nvPicPr>
          <p:cNvPr id="139" name="Google Shape;139;p21"/>
          <p:cNvPicPr preferRelativeResize="0"/>
          <p:nvPr/>
        </p:nvPicPr>
        <p:blipFill>
          <a:blip r:embed="rId5">
            <a:alphaModFix/>
          </a:blip>
          <a:stretch>
            <a:fillRect/>
          </a:stretch>
        </p:blipFill>
        <p:spPr>
          <a:xfrm>
            <a:off x="2063297" y="915672"/>
            <a:ext cx="2071925" cy="3774650"/>
          </a:xfrm>
          <a:prstGeom prst="rect">
            <a:avLst/>
          </a:prstGeom>
          <a:noFill/>
          <a:ln>
            <a:noFill/>
          </a:ln>
        </p:spPr>
      </p:pic>
      <p:pic>
        <p:nvPicPr>
          <p:cNvPr id="140" name="Google Shape;140;p21"/>
          <p:cNvPicPr preferRelativeResize="0"/>
          <p:nvPr/>
        </p:nvPicPr>
        <p:blipFill>
          <a:blip r:embed="rId6">
            <a:alphaModFix/>
          </a:blip>
          <a:stretch>
            <a:fillRect/>
          </a:stretch>
        </p:blipFill>
        <p:spPr>
          <a:xfrm>
            <a:off x="265372" y="1545611"/>
            <a:ext cx="2071925" cy="345080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